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57" r:id="rId6"/>
    <p:sldId id="316" r:id="rId7"/>
    <p:sldId id="313" r:id="rId8"/>
    <p:sldId id="262" r:id="rId9"/>
    <p:sldId id="314" r:id="rId10"/>
    <p:sldId id="325" r:id="rId11"/>
    <p:sldId id="326" r:id="rId12"/>
    <p:sldId id="318" r:id="rId13"/>
    <p:sldId id="323" r:id="rId14"/>
    <p:sldId id="322" r:id="rId15"/>
    <p:sldId id="321" r:id="rId16"/>
    <p:sldId id="320" r:id="rId17"/>
    <p:sldId id="317" r:id="rId18"/>
  </p:sldIdLst>
  <p:sldSz cx="12192000" cy="6858000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FF9"/>
    <a:srgbClr val="3282E2"/>
    <a:srgbClr val="89A8E7"/>
    <a:srgbClr val="66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55" autoAdjust="0"/>
  </p:normalViewPr>
  <p:slideViewPr>
    <p:cSldViewPr snapToGrid="0">
      <p:cViewPr>
        <p:scale>
          <a:sx n="59" d="100"/>
          <a:sy n="59" d="100"/>
        </p:scale>
        <p:origin x="-246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69A7029-A9FD-402B-8E09-3A7CF0461C48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35013"/>
            <a:ext cx="653256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6A515F7-E262-44F2-9049-C376BDE04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56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AF03C34-B4D3-4EEE-9F81-70CC56DC519C}" type="slidenum">
              <a:rPr lang="ru-RU" sz="1200"/>
              <a:pPr algn="r" eaLnBrk="0" hangingPunct="0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B62FBC-0B9F-40AC-AC0F-65BF284A074F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E49DA8D-734C-4401-993E-C6B8793ED1C9}" type="slidenum">
              <a:rPr lang="ru-RU" sz="1200"/>
              <a:pPr algn="r" eaLnBrk="0" hangingPunct="0"/>
              <a:t>10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E49DA8D-734C-4401-993E-C6B8793ED1C9}" type="slidenum">
              <a:rPr lang="ru-RU" sz="1200"/>
              <a:pPr algn="r" eaLnBrk="0" hangingPunct="0"/>
              <a:t>11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51BBCD4-4546-47AD-9007-D1B20F19EE86}" type="slidenum">
              <a:rPr lang="ru-RU" sz="1200"/>
              <a:pPr algn="r" eaLnBrk="0" hangingPunct="0"/>
              <a:t>12</a:t>
            </a:fld>
            <a:endParaRPr lang="ru-R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E49DA8D-734C-4401-993E-C6B8793ED1C9}" type="slidenum">
              <a:rPr lang="ru-RU" sz="1200"/>
              <a:pPr algn="r" eaLnBrk="0" hangingPunct="0"/>
              <a:t>13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5360B901-F207-4DAC-A5CE-5E61695A7BD7}" type="slidenum">
              <a:rPr lang="ru-RU" sz="1200"/>
              <a:pPr algn="r" eaLnBrk="0" hangingPunct="0"/>
              <a:t>14</a:t>
            </a:fld>
            <a:endParaRPr lang="ru-R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D525F19-DAB4-4634-A074-BBFC8B029644}" type="slidenum">
              <a:rPr lang="ru-RU" sz="1200"/>
              <a:pPr algn="r" eaLnBrk="0" hangingPunct="0"/>
              <a:t>15</a:t>
            </a:fld>
            <a:endParaRPr 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 txBox="1">
            <a:spLocks noGrp="1"/>
          </p:cNvSpPr>
          <p:nvPr/>
        </p:nvSpPr>
        <p:spPr bwMode="auto">
          <a:xfrm>
            <a:off x="3815373" y="9307955"/>
            <a:ext cx="2918831" cy="48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6237EEC-1BB8-4BE7-9CD2-4D1552AF5DFC}" type="slidenum">
              <a:rPr lang="ru-RU" sz="1200"/>
              <a:pPr algn="r" eaLnBrk="0" hangingPunct="0"/>
              <a:t>16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762000"/>
            <a:ext cx="9142413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9271000" y="762000"/>
            <a:ext cx="2924175" cy="533400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/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A2E1-E3D8-485C-94D2-09838E5BE459}" type="datetime1">
              <a:rPr lang="ru-RU" smtClean="0"/>
              <a:t>12.04.2017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0529-0E4D-440E-8B63-3B675EB6F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A4C7-8A85-4D0D-B52C-11BDBB9239A8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637F-6E18-4D40-8DA3-222C0C1F1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7C73-ABB3-4E7F-A63B-9F48FD40704E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36ADB-EA7A-48F8-AC82-4DD0C0E0D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61938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68C7-7FCD-4E3C-B3B7-EC627B6BEE09}" type="datetime1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868738" y="6356350"/>
            <a:ext cx="5911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634663" y="6356350"/>
            <a:ext cx="1530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241EB-DBA8-45C4-AF28-A5DD31360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0898-4B29-4353-A282-8C39C646FAA6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072A8-90D7-4909-8FE2-774F6050D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/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202B-7F70-42CC-B4E8-EA7CB7FBC34A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653C-D107-41DE-8F34-D796CFC3D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5E68-B007-4EB4-8E0F-E29352FC2367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9F711-246F-419A-8FB8-4483DA9C8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0E20-AD9A-458E-9934-FC17AFC84243}" type="datetime1">
              <a:rPr lang="ru-RU" smtClean="0"/>
              <a:t>12.04.2017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A10E0-5822-495A-B343-8BA9DA1FA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BFC7-BCFA-4D3E-8A97-7F74370BDCC1}" type="datetime1">
              <a:rPr lang="ru-RU" smtClean="0"/>
              <a:t>12.04.2017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93E9-E0C5-4367-AC8E-D379A2AE8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3C209-51DF-4C59-BBD4-CD69DB012C97}" type="datetime1">
              <a:rPr lang="ru-RU" smtClean="0"/>
              <a:t>12.04.2017</a:t>
            </a:fld>
            <a:endParaRPr lang="ru-RU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BEFE-3C73-4CC3-B892-DF1A73E78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50CD-B6E8-409F-88B8-3F23E2901848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B60C9-4965-433C-98E3-2DA9651C1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CD11-DA83-4593-824F-7CBBF3B8202B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8850" y="6356350"/>
            <a:ext cx="5911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7899-A688-49CC-825D-C35EF2C4B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8825"/>
            <a:ext cx="3443288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7" cy="460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763" y="758825"/>
            <a:ext cx="384175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68738" y="863600"/>
            <a:ext cx="73152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8DA441-15CF-42BC-AA3D-915476223332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6C9C2BD-822F-46B3-8B2D-9556457CE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3" r:id="rId2"/>
    <p:sldLayoutId id="2147483742" r:id="rId3"/>
    <p:sldLayoutId id="2147483741" r:id="rId4"/>
    <p:sldLayoutId id="2147483740" r:id="rId5"/>
    <p:sldLayoutId id="2147483739" r:id="rId6"/>
    <p:sldLayoutId id="2147483746" r:id="rId7"/>
    <p:sldLayoutId id="2147483738" r:id="rId8"/>
    <p:sldLayoutId id="2147483747" r:id="rId9"/>
    <p:sldLayoutId id="2147483737" r:id="rId10"/>
    <p:sldLayoutId id="2147483736" r:id="rId11"/>
    <p:sldLayoutId id="2147483744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spc="-6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482" y="1543678"/>
            <a:ext cx="8431481" cy="32543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>
                <a:latin typeface="Calibri" panose="020F0502020204030204" pitchFamily="34" charset="0"/>
              </a:rPr>
              <a:t>Использование методических рекомендаций «Адаптационный подход к оценке нервно-психического развития детей младшего школьного возраста» </a:t>
            </a:r>
            <a:r>
              <a:rPr lang="ru-RU" sz="2800" dirty="0" smtClean="0">
                <a:latin typeface="Calibri" panose="020F0502020204030204" pitchFamily="34" charset="0"/>
              </a:rPr>
              <a:t/>
            </a:r>
            <a:br>
              <a:rPr lang="ru-RU" sz="2800" dirty="0" smtClean="0">
                <a:latin typeface="Calibri" panose="020F0502020204030204" pitchFamily="34" charset="0"/>
              </a:rPr>
            </a:b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как </a:t>
            </a:r>
            <a:r>
              <a:rPr lang="ru-RU" sz="2800" dirty="0" smtClean="0">
                <a:latin typeface="Calibri" panose="020F0502020204030204" pitchFamily="34" charset="0"/>
              </a:rPr>
              <a:t>элемента </a:t>
            </a:r>
            <a:r>
              <a:rPr lang="ru-RU" sz="2800" dirty="0">
                <a:latin typeface="Calibri" panose="020F0502020204030204" pitchFamily="34" charset="0"/>
              </a:rPr>
              <a:t>межведомственного взаимодействия специалистов на уровне образовательных и медицинских </a:t>
            </a:r>
            <a:r>
              <a:rPr lang="ru-RU" sz="2800" dirty="0" smtClean="0">
                <a:latin typeface="Calibri" panose="020F0502020204030204" pitchFamily="34" charset="0"/>
              </a:rPr>
              <a:t>организаций</a:t>
            </a:r>
            <a:r>
              <a:rPr lang="ru-RU" sz="2800" dirty="0">
                <a:latin typeface="Calibri" panose="020F0502020204030204" pitchFamily="34" charset="0"/>
              </a:rPr>
              <a:t/>
            </a:r>
            <a:br>
              <a:rPr lang="ru-RU" sz="2800" dirty="0">
                <a:latin typeface="Calibri" panose="020F0502020204030204" pitchFamily="34" charset="0"/>
              </a:rPr>
            </a:b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4932" y="5009085"/>
            <a:ext cx="7315200" cy="914400"/>
          </a:xfrm>
        </p:spPr>
        <p:txBody>
          <a:bodyPr rtlCol="0"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Calibri" panose="020F0502020204030204" pitchFamily="34" charset="0"/>
              </a:rPr>
              <a:t>Докладчик: </a:t>
            </a:r>
            <a:r>
              <a:rPr lang="ru-RU" dirty="0" err="1" smtClean="0">
                <a:latin typeface="Calibri" panose="020F0502020204030204" pitchFamily="34" charset="0"/>
              </a:rPr>
              <a:t>инж</a:t>
            </a:r>
            <a:r>
              <a:rPr lang="ru-RU" dirty="0" smtClean="0">
                <a:latin typeface="Calibri" panose="020F0502020204030204" pitchFamily="34" charset="0"/>
              </a:rPr>
              <a:t>.-</a:t>
            </a:r>
            <a:r>
              <a:rPr lang="ru-RU" dirty="0" err="1" smtClean="0">
                <a:latin typeface="Calibri" panose="020F0502020204030204" pitchFamily="34" charset="0"/>
              </a:rPr>
              <a:t>иссл</a:t>
            </a:r>
            <a:r>
              <a:rPr lang="ru-RU" dirty="0" smtClean="0">
                <a:latin typeface="Calibri" panose="020F0502020204030204" pitchFamily="34" charset="0"/>
              </a:rPr>
              <a:t>. </a:t>
            </a:r>
            <a:r>
              <a:rPr lang="ru-RU" dirty="0" err="1" smtClean="0">
                <a:latin typeface="Calibri" panose="020F0502020204030204" pitchFamily="34" charset="0"/>
              </a:rPr>
              <a:t>Разварина</a:t>
            </a:r>
            <a:r>
              <a:rPr lang="ru-RU" dirty="0" smtClean="0">
                <a:latin typeface="Calibri" panose="020F0502020204030204" pitchFamily="34" charset="0"/>
              </a:rPr>
              <a:t> И.Н.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Calibri" panose="020F0502020204030204" pitchFamily="34" charset="0"/>
              </a:rPr>
              <a:t>Научный руководитель: д.э.н. </a:t>
            </a:r>
            <a:r>
              <a:rPr lang="ru-RU" dirty="0" err="1" smtClean="0">
                <a:latin typeface="Calibri" panose="020F0502020204030204" pitchFamily="34" charset="0"/>
              </a:rPr>
              <a:t>Шабунова</a:t>
            </a:r>
            <a:r>
              <a:rPr lang="ru-RU" dirty="0" smtClean="0">
                <a:latin typeface="Calibri" panose="020F0502020204030204" pitchFamily="34" charset="0"/>
              </a:rPr>
              <a:t> А.А.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14339" name="Picture 8" descr="http://detzdorovie.ru/uploads/posts/s6534_129536312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5073" y="1388894"/>
            <a:ext cx="2711904" cy="33493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321800" y="4972833"/>
            <a:ext cx="27751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 smtClean="0">
                <a:latin typeface="Calibri" panose="020F0502020204030204" pitchFamily="34" charset="0"/>
              </a:rPr>
              <a:t>detzdorovie.ru/</a:t>
            </a:r>
            <a:endParaRPr lang="ru-RU" dirty="0" smtClean="0">
              <a:latin typeface="Calibri" panose="020F0502020204030204" pitchFamily="34" charset="0"/>
            </a:endParaRPr>
          </a:p>
          <a:p>
            <a:pPr eaLnBrk="0" hangingPunct="0">
              <a:defRPr/>
            </a:pPr>
            <a:r>
              <a:rPr lang="en-US" dirty="0" smtClean="0">
                <a:latin typeface="Calibri" panose="020F0502020204030204" pitchFamily="34" charset="0"/>
              </a:rPr>
              <a:t>uploads/posts/</a:t>
            </a:r>
            <a:endParaRPr lang="ru-RU" dirty="0" smtClean="0">
              <a:latin typeface="Calibri" panose="020F0502020204030204" pitchFamily="34" charset="0"/>
            </a:endParaRPr>
          </a:p>
          <a:p>
            <a:pPr eaLnBrk="0" hangingPunct="0">
              <a:defRPr/>
            </a:pPr>
            <a:r>
              <a:rPr lang="en-US" dirty="0" smtClean="0">
                <a:latin typeface="Calibri" panose="020F0502020204030204" pitchFamily="34" charset="0"/>
              </a:rPr>
              <a:t>s6534_1295363120_1.jpg</a:t>
            </a:r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Подходы к пониманию </a:t>
            </a:r>
            <a:b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нервно-психического развития</a:t>
            </a:r>
            <a:endParaRPr lang="ru-RU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5" name="Прямоугольник 3"/>
          <p:cNvSpPr>
            <a:spLocks noChangeArrowheads="1"/>
          </p:cNvSpPr>
          <p:nvPr/>
        </p:nvSpPr>
        <p:spPr bwMode="auto">
          <a:xfrm>
            <a:off x="3505200" y="474663"/>
            <a:ext cx="868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49650" y="485775"/>
            <a:ext cx="840263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8976" name="Скругленный прямоугольник 5"/>
          <p:cNvSpPr>
            <a:spLocks noChangeArrowheads="1"/>
          </p:cNvSpPr>
          <p:nvPr/>
        </p:nvSpPr>
        <p:spPr bwMode="auto">
          <a:xfrm>
            <a:off x="4185392" y="841375"/>
            <a:ext cx="7344000" cy="1292225"/>
          </a:xfrm>
          <a:prstGeom prst="roundRect">
            <a:avLst>
              <a:gd name="adj" fmla="val 7238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44000" algn="ctr">
              <a:lnSpc>
                <a:spcPct val="90000"/>
              </a:lnSpc>
              <a:buClr>
                <a:srgbClr val="0070C0"/>
              </a:buClr>
              <a:buSzPct val="130000"/>
            </a:pP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Статистический подход</a:t>
            </a:r>
          </a:p>
        </p:txBody>
      </p:sp>
      <p:sp>
        <p:nvSpPr>
          <p:cNvPr id="38977" name="Скругленный прямоугольник 5"/>
          <p:cNvSpPr>
            <a:spLocks noChangeArrowheads="1"/>
          </p:cNvSpPr>
          <p:nvPr/>
        </p:nvSpPr>
        <p:spPr bwMode="auto">
          <a:xfrm>
            <a:off x="4185392" y="2765046"/>
            <a:ext cx="7344000" cy="1421943"/>
          </a:xfrm>
          <a:prstGeom prst="roundRect">
            <a:avLst>
              <a:gd name="adj" fmla="val 6736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0363" algn="ctr">
              <a:lnSpc>
                <a:spcPct val="90000"/>
              </a:lnSpc>
            </a:pP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Культурно-релятивистский подход</a:t>
            </a:r>
          </a:p>
        </p:txBody>
      </p:sp>
      <p:sp>
        <p:nvSpPr>
          <p:cNvPr id="38978" name="Скругленный прямоугольник 5"/>
          <p:cNvSpPr>
            <a:spLocks noChangeArrowheads="1"/>
          </p:cNvSpPr>
          <p:nvPr/>
        </p:nvSpPr>
        <p:spPr bwMode="auto">
          <a:xfrm>
            <a:off x="4231921" y="5165558"/>
            <a:ext cx="7344000" cy="1293052"/>
          </a:xfrm>
          <a:prstGeom prst="roundRect">
            <a:avLst>
              <a:gd name="adj" fmla="val 7922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1950" indent="-1588" algn="ctr">
              <a:lnSpc>
                <a:spcPct val="90000"/>
              </a:lnSpc>
            </a:pP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Психопатологический подход</a:t>
            </a:r>
          </a:p>
        </p:txBody>
      </p:sp>
      <p:sp>
        <p:nvSpPr>
          <p:cNvPr id="38980" name="AutoShape 68"/>
          <p:cNvSpPr>
            <a:spLocks noChangeArrowheads="1"/>
          </p:cNvSpPr>
          <p:nvPr/>
        </p:nvSpPr>
        <p:spPr bwMode="auto">
          <a:xfrm>
            <a:off x="3549650" y="1439379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5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10</a:t>
            </a:fld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14" name="AutoShape 68"/>
          <p:cNvSpPr>
            <a:spLocks noChangeArrowheads="1"/>
          </p:cNvSpPr>
          <p:nvPr/>
        </p:nvSpPr>
        <p:spPr bwMode="auto">
          <a:xfrm>
            <a:off x="3549650" y="3775576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6" name="AutoShape 68"/>
          <p:cNvSpPr>
            <a:spLocks noChangeArrowheads="1"/>
          </p:cNvSpPr>
          <p:nvPr/>
        </p:nvSpPr>
        <p:spPr bwMode="auto">
          <a:xfrm>
            <a:off x="3505200" y="5914365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7" name="Скругленный прямоугольник 5"/>
          <p:cNvSpPr>
            <a:spLocks noChangeArrowheads="1"/>
          </p:cNvSpPr>
          <p:nvPr/>
        </p:nvSpPr>
        <p:spPr bwMode="auto">
          <a:xfrm>
            <a:off x="4089650" y="731349"/>
            <a:ext cx="483577" cy="435952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 smtClean="0">
                <a:latin typeface="Calibri" pitchFamily="34" charset="0"/>
              </a:rPr>
              <a:t>1</a:t>
            </a:r>
            <a:endParaRPr lang="ru-RU" sz="2200" dirty="0"/>
          </a:p>
        </p:txBody>
      </p:sp>
      <p:sp>
        <p:nvSpPr>
          <p:cNvPr id="18" name="Скругленный прямоугольник 5"/>
          <p:cNvSpPr>
            <a:spLocks noChangeArrowheads="1"/>
          </p:cNvSpPr>
          <p:nvPr/>
        </p:nvSpPr>
        <p:spPr bwMode="auto">
          <a:xfrm>
            <a:off x="4002947" y="2765045"/>
            <a:ext cx="483577" cy="43595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" name="Скругленный прямоугольник 5"/>
          <p:cNvSpPr>
            <a:spLocks noChangeArrowheads="1"/>
          </p:cNvSpPr>
          <p:nvPr/>
        </p:nvSpPr>
        <p:spPr bwMode="auto">
          <a:xfrm>
            <a:off x="4013185" y="5159541"/>
            <a:ext cx="483577" cy="43595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 smtClean="0">
                <a:latin typeface="Calibri" pitchFamily="34" charset="0"/>
              </a:rPr>
              <a:t>3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43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Подходы к пониманию </a:t>
            </a:r>
            <a:b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нервно-психического развития</a:t>
            </a:r>
            <a:endParaRPr lang="ru-RU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5" name="Прямоугольник 3"/>
          <p:cNvSpPr>
            <a:spLocks noChangeArrowheads="1"/>
          </p:cNvSpPr>
          <p:nvPr/>
        </p:nvSpPr>
        <p:spPr bwMode="auto">
          <a:xfrm>
            <a:off x="3505200" y="474663"/>
            <a:ext cx="868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49650" y="485775"/>
            <a:ext cx="840263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8976" name="Скругленный прямоугольник 5"/>
          <p:cNvSpPr>
            <a:spLocks noChangeArrowheads="1"/>
          </p:cNvSpPr>
          <p:nvPr/>
        </p:nvSpPr>
        <p:spPr bwMode="auto">
          <a:xfrm>
            <a:off x="4185392" y="413119"/>
            <a:ext cx="7344000" cy="1945070"/>
          </a:xfrm>
          <a:prstGeom prst="roundRect">
            <a:avLst>
              <a:gd name="adj" fmla="val 7238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44000" algn="ctr">
              <a:lnSpc>
                <a:spcPct val="90000"/>
              </a:lnSpc>
              <a:buClr>
                <a:srgbClr val="0070C0"/>
              </a:buClr>
              <a:buSzPct val="130000"/>
            </a:pP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Экзистенциальный подход</a:t>
            </a:r>
          </a:p>
        </p:txBody>
      </p:sp>
      <p:sp>
        <p:nvSpPr>
          <p:cNvPr id="38977" name="Скругленный прямоугольник 5"/>
          <p:cNvSpPr>
            <a:spLocks noChangeArrowheads="1"/>
          </p:cNvSpPr>
          <p:nvPr/>
        </p:nvSpPr>
        <p:spPr bwMode="auto">
          <a:xfrm>
            <a:off x="4185392" y="2798198"/>
            <a:ext cx="7344000" cy="1693592"/>
          </a:xfrm>
          <a:prstGeom prst="roundRect">
            <a:avLst>
              <a:gd name="adj" fmla="val 6736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0363" algn="ctr">
              <a:lnSpc>
                <a:spcPct val="90000"/>
              </a:lnSpc>
            </a:pP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Адаптационный подход</a:t>
            </a:r>
          </a:p>
        </p:txBody>
      </p:sp>
      <p:sp>
        <p:nvSpPr>
          <p:cNvPr id="38978" name="Скругленный прямоугольник 5"/>
          <p:cNvSpPr>
            <a:spLocks noChangeArrowheads="1"/>
          </p:cNvSpPr>
          <p:nvPr/>
        </p:nvSpPr>
        <p:spPr bwMode="auto">
          <a:xfrm>
            <a:off x="4249638" y="4841801"/>
            <a:ext cx="7279754" cy="1583012"/>
          </a:xfrm>
          <a:prstGeom prst="roundRect">
            <a:avLst>
              <a:gd name="adj" fmla="val 7922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1950" indent="-1588" algn="ctr">
              <a:lnSpc>
                <a:spcPct val="90000"/>
              </a:lnSpc>
            </a:pP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Комплексный подход</a:t>
            </a:r>
          </a:p>
        </p:txBody>
      </p:sp>
      <p:sp>
        <p:nvSpPr>
          <p:cNvPr id="38980" name="AutoShape 68"/>
          <p:cNvSpPr>
            <a:spLocks noChangeArrowheads="1"/>
          </p:cNvSpPr>
          <p:nvPr/>
        </p:nvSpPr>
        <p:spPr bwMode="auto">
          <a:xfrm>
            <a:off x="3549650" y="1439379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5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11</a:t>
            </a:fld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14" name="AutoShape 68"/>
          <p:cNvSpPr>
            <a:spLocks noChangeArrowheads="1"/>
          </p:cNvSpPr>
          <p:nvPr/>
        </p:nvSpPr>
        <p:spPr bwMode="auto">
          <a:xfrm>
            <a:off x="3549650" y="3775576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6" name="AutoShape 68"/>
          <p:cNvSpPr>
            <a:spLocks noChangeArrowheads="1"/>
          </p:cNvSpPr>
          <p:nvPr/>
        </p:nvSpPr>
        <p:spPr bwMode="auto">
          <a:xfrm>
            <a:off x="3505200" y="5914365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7" name="Скругленный прямоугольник 5"/>
          <p:cNvSpPr>
            <a:spLocks noChangeArrowheads="1"/>
          </p:cNvSpPr>
          <p:nvPr/>
        </p:nvSpPr>
        <p:spPr bwMode="auto">
          <a:xfrm>
            <a:off x="4002947" y="413119"/>
            <a:ext cx="483577" cy="43595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 smtClean="0"/>
              <a:t>4</a:t>
            </a:r>
            <a:endParaRPr lang="ru-RU" sz="2200" dirty="0"/>
          </a:p>
        </p:txBody>
      </p:sp>
      <p:sp>
        <p:nvSpPr>
          <p:cNvPr id="18" name="Скругленный прямоугольник 5"/>
          <p:cNvSpPr>
            <a:spLocks noChangeArrowheads="1"/>
          </p:cNvSpPr>
          <p:nvPr/>
        </p:nvSpPr>
        <p:spPr bwMode="auto">
          <a:xfrm>
            <a:off x="4002947" y="2765045"/>
            <a:ext cx="483577" cy="43595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>
                <a:latin typeface="Calibri" pitchFamily="34" charset="0"/>
              </a:rPr>
              <a:t>5</a:t>
            </a:r>
            <a:endParaRPr lang="ru-RU" sz="2200" dirty="0" smtClean="0">
              <a:latin typeface="Calibri" pitchFamily="34" charset="0"/>
            </a:endParaRPr>
          </a:p>
        </p:txBody>
      </p:sp>
      <p:sp>
        <p:nvSpPr>
          <p:cNvPr id="19" name="Скругленный прямоугольник 5"/>
          <p:cNvSpPr>
            <a:spLocks noChangeArrowheads="1"/>
          </p:cNvSpPr>
          <p:nvPr/>
        </p:nvSpPr>
        <p:spPr bwMode="auto">
          <a:xfrm>
            <a:off x="4007850" y="4840344"/>
            <a:ext cx="483577" cy="43595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>
                <a:latin typeface="Calibri" pitchFamily="34" charset="0"/>
              </a:rPr>
              <a:t>6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633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Критерии нервно-психического развития ребенка </a:t>
            </a: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(адаптационный подход)</a:t>
            </a:r>
            <a:endParaRPr lang="ru-RU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75050" y="968375"/>
            <a:ext cx="8402638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6927" name="Прямоугольник 3"/>
          <p:cNvSpPr>
            <a:spLocks noChangeArrowheads="1"/>
          </p:cNvSpPr>
          <p:nvPr/>
        </p:nvSpPr>
        <p:spPr bwMode="auto">
          <a:xfrm>
            <a:off x="3752602" y="841375"/>
            <a:ext cx="8020297" cy="527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Отношения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семье.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Интересы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, школьная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успеваемость.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Участие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в общественной жизни, коммуникативные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контакты.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Наличие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творческих способностей.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Интерес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к обучению, школьная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успеваемость.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Отношения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с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родителями.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12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Учебное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пособие </a:t>
            </a:r>
            <a:endParaRPr lang="ru-R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5" name="Прямоугольник 3"/>
          <p:cNvSpPr>
            <a:spLocks noChangeArrowheads="1"/>
          </p:cNvSpPr>
          <p:nvPr/>
        </p:nvSpPr>
        <p:spPr bwMode="auto">
          <a:xfrm>
            <a:off x="3505200" y="474663"/>
            <a:ext cx="868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49650" y="485775"/>
            <a:ext cx="840263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8976" name="Скругленный прямоугольник 5"/>
          <p:cNvSpPr>
            <a:spLocks noChangeArrowheads="1"/>
          </p:cNvSpPr>
          <p:nvPr/>
        </p:nvSpPr>
        <p:spPr bwMode="auto">
          <a:xfrm>
            <a:off x="4185392" y="430820"/>
            <a:ext cx="7344000" cy="2180492"/>
          </a:xfrm>
          <a:prstGeom prst="roundRect">
            <a:avLst>
              <a:gd name="adj" fmla="val 7238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0363">
              <a:lnSpc>
                <a:spcPct val="90000"/>
              </a:lnSpc>
            </a:pP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</a:rPr>
              <a:t>Теоретико-методологические </a:t>
            </a:r>
            <a:r>
              <a:rPr lang="ru-RU" b="1" dirty="0">
                <a:solidFill>
                  <a:schemeClr val="accent1"/>
                </a:solidFill>
                <a:latin typeface="Calibri" pitchFamily="34" charset="0"/>
              </a:rPr>
              <a:t>аспекты изучения нервно-психического развития детей младшего школьного </a:t>
            </a: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</a:rPr>
              <a:t>возраста</a:t>
            </a:r>
          </a:p>
          <a:p>
            <a:pPr marL="429750" indent="-285750">
              <a:lnSpc>
                <a:spcPct val="9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Даны определения основных понятий. </a:t>
            </a:r>
            <a:endParaRPr lang="ru-RU" sz="1600" dirty="0" smtClean="0">
              <a:latin typeface="Calibri" pitchFamily="34" charset="0"/>
            </a:endParaRPr>
          </a:p>
          <a:p>
            <a:pPr marL="429750" indent="-285750">
              <a:lnSpc>
                <a:spcPct val="9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itchFamily="34" charset="0"/>
              </a:rPr>
              <a:t>Рассмотрены </a:t>
            </a:r>
            <a:r>
              <a:rPr lang="ru-RU" sz="1600" dirty="0">
                <a:latin typeface="Calibri" pitchFamily="34" charset="0"/>
              </a:rPr>
              <a:t>различные научные подходы к пониманию «нормы» нервно-психического развития младшего школьника. </a:t>
            </a:r>
            <a:endParaRPr lang="ru-RU" sz="1600" dirty="0" smtClean="0">
              <a:latin typeface="Calibri" pitchFamily="34" charset="0"/>
            </a:endParaRPr>
          </a:p>
          <a:p>
            <a:pPr marL="429750" indent="-285750">
              <a:lnSpc>
                <a:spcPct val="9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itchFamily="34" charset="0"/>
              </a:rPr>
              <a:t>Дана </a:t>
            </a:r>
            <a:r>
              <a:rPr lang="ru-RU" sz="1600" dirty="0">
                <a:latin typeface="Calibri" pitchFamily="34" charset="0"/>
              </a:rPr>
              <a:t>информация о распределении детей на основании доврачебного </a:t>
            </a:r>
            <a:r>
              <a:rPr lang="ru-RU" sz="1600" dirty="0" smtClean="0">
                <a:latin typeface="Calibri" pitchFamily="34" charset="0"/>
              </a:rPr>
              <a:t>                  и </a:t>
            </a:r>
            <a:r>
              <a:rPr lang="ru-RU" sz="1600" dirty="0">
                <a:latin typeface="Calibri" pitchFamily="34" charset="0"/>
              </a:rPr>
              <a:t>врачебного этапа обследования по группам здоровья. </a:t>
            </a:r>
            <a:endParaRPr lang="ru-RU" sz="1600" dirty="0" smtClean="0">
              <a:latin typeface="Calibri" pitchFamily="34" charset="0"/>
            </a:endParaRPr>
          </a:p>
          <a:p>
            <a:pPr marL="429750" indent="-285750">
              <a:lnSpc>
                <a:spcPct val="9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itchFamily="34" charset="0"/>
              </a:rPr>
              <a:t>Приведен </a:t>
            </a:r>
            <a:r>
              <a:rPr lang="ru-RU" sz="1600" dirty="0">
                <a:latin typeface="Calibri" pitchFamily="34" charset="0"/>
              </a:rPr>
              <a:t>перечень негативных последствий нарушений нервно-психического развития у обучающихся</a:t>
            </a:r>
            <a:r>
              <a:rPr lang="ru-RU" sz="1600" dirty="0" smtClean="0">
                <a:latin typeface="Calibri" pitchFamily="34" charset="0"/>
              </a:rPr>
              <a:t>.</a:t>
            </a:r>
            <a:endParaRPr lang="ru-RU" sz="1600" dirty="0"/>
          </a:p>
        </p:txBody>
      </p:sp>
      <p:sp>
        <p:nvSpPr>
          <p:cNvPr id="38977" name="Скругленный прямоугольник 5"/>
          <p:cNvSpPr>
            <a:spLocks noChangeArrowheads="1"/>
          </p:cNvSpPr>
          <p:nvPr/>
        </p:nvSpPr>
        <p:spPr bwMode="auto">
          <a:xfrm>
            <a:off x="4185392" y="2791421"/>
            <a:ext cx="7344000" cy="2439995"/>
          </a:xfrm>
          <a:prstGeom prst="roundRect">
            <a:avLst>
              <a:gd name="adj" fmla="val 6736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0363">
              <a:lnSpc>
                <a:spcPct val="90000"/>
              </a:lnSpc>
            </a:pPr>
            <a:r>
              <a:rPr lang="ru-RU" b="1" dirty="0">
                <a:solidFill>
                  <a:schemeClr val="accent1"/>
                </a:solidFill>
                <a:latin typeface="Calibri" pitchFamily="34" charset="0"/>
              </a:rPr>
              <a:t>Актуальность изучения проблем нервно-психического развития </a:t>
            </a:r>
          </a:p>
          <a:p>
            <a:pPr marL="360363">
              <a:lnSpc>
                <a:spcPct val="90000"/>
              </a:lnSpc>
            </a:pPr>
            <a:r>
              <a:rPr lang="ru-RU" b="1" dirty="0">
                <a:solidFill>
                  <a:schemeClr val="accent1"/>
                </a:solidFill>
                <a:latin typeface="Calibri" pitchFamily="34" charset="0"/>
              </a:rPr>
              <a:t>у детей младшего школьного возраста</a:t>
            </a: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</a:p>
          <a:p>
            <a:pPr marL="429750" indent="-285750">
              <a:lnSpc>
                <a:spcPct val="9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Приведены данные государственной и медицинской статистики, </a:t>
            </a:r>
          </a:p>
          <a:p>
            <a:pPr marL="429750" indent="-285750">
              <a:lnSpc>
                <a:spcPct val="9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Приведены результаты мониторинга «Изучение условий формирования здорового поколения» по нервно-психическим нарушениям у детей.</a:t>
            </a:r>
          </a:p>
          <a:p>
            <a:pPr marL="429750" indent="-285750">
              <a:lnSpc>
                <a:spcPct val="9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Показана динамика  и причины распространения данной патологии в детской популяции. </a:t>
            </a:r>
          </a:p>
          <a:p>
            <a:pPr marL="429750" indent="-285750">
              <a:lnSpc>
                <a:spcPct val="90000"/>
              </a:lnSpc>
              <a:buClr>
                <a:srgbClr val="0070C0"/>
              </a:buClr>
              <a:buSzPct val="13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Обоснована необходимость комплексного подхода к диагностике нарушений нервно-психического развития у младших школьников.</a:t>
            </a:r>
          </a:p>
        </p:txBody>
      </p:sp>
      <p:sp>
        <p:nvSpPr>
          <p:cNvPr id="38978" name="Скругленный прямоугольник 5"/>
          <p:cNvSpPr>
            <a:spLocks noChangeArrowheads="1"/>
          </p:cNvSpPr>
          <p:nvPr/>
        </p:nvSpPr>
        <p:spPr bwMode="auto">
          <a:xfrm>
            <a:off x="4185392" y="5386309"/>
            <a:ext cx="7344000" cy="1079698"/>
          </a:xfrm>
          <a:prstGeom prst="roundRect">
            <a:avLst>
              <a:gd name="adj" fmla="val 7922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1950" indent="-1588">
              <a:lnSpc>
                <a:spcPct val="90000"/>
              </a:lnSpc>
            </a:pPr>
            <a:r>
              <a:rPr lang="ru-RU" b="1" dirty="0">
                <a:solidFill>
                  <a:schemeClr val="accent1"/>
                </a:solidFill>
                <a:latin typeface="Calibri" pitchFamily="34" charset="0"/>
              </a:rPr>
              <a:t>Практические рекомендации оценки нервно-психического развития у обучающихся начальной школы  на доврачебном этапе обследования</a:t>
            </a: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</a:rPr>
              <a:t>.</a:t>
            </a:r>
            <a:endParaRPr lang="ru-RU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8980" name="AutoShape 68"/>
          <p:cNvSpPr>
            <a:spLocks noChangeArrowheads="1"/>
          </p:cNvSpPr>
          <p:nvPr/>
        </p:nvSpPr>
        <p:spPr bwMode="auto">
          <a:xfrm>
            <a:off x="3549650" y="1439379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5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13</a:t>
            </a:fld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14" name="AutoShape 68"/>
          <p:cNvSpPr>
            <a:spLocks noChangeArrowheads="1"/>
          </p:cNvSpPr>
          <p:nvPr/>
        </p:nvSpPr>
        <p:spPr bwMode="auto">
          <a:xfrm>
            <a:off x="3549650" y="3775576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6" name="AutoShape 68"/>
          <p:cNvSpPr>
            <a:spLocks noChangeArrowheads="1"/>
          </p:cNvSpPr>
          <p:nvPr/>
        </p:nvSpPr>
        <p:spPr bwMode="auto">
          <a:xfrm>
            <a:off x="3505200" y="5914365"/>
            <a:ext cx="540000" cy="242619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7" name="Скругленный прямоугольник 5"/>
          <p:cNvSpPr>
            <a:spLocks noChangeArrowheads="1"/>
          </p:cNvSpPr>
          <p:nvPr/>
        </p:nvSpPr>
        <p:spPr bwMode="auto">
          <a:xfrm>
            <a:off x="4002947" y="413119"/>
            <a:ext cx="483577" cy="43595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 smtClean="0">
                <a:latin typeface="Calibri" pitchFamily="34" charset="0"/>
              </a:rPr>
              <a:t>1</a:t>
            </a:r>
            <a:endParaRPr lang="ru-RU" sz="2200" dirty="0"/>
          </a:p>
        </p:txBody>
      </p:sp>
      <p:sp>
        <p:nvSpPr>
          <p:cNvPr id="18" name="Скругленный прямоугольник 5"/>
          <p:cNvSpPr>
            <a:spLocks noChangeArrowheads="1"/>
          </p:cNvSpPr>
          <p:nvPr/>
        </p:nvSpPr>
        <p:spPr bwMode="auto">
          <a:xfrm>
            <a:off x="4002947" y="2765045"/>
            <a:ext cx="483577" cy="43595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" name="Скругленный прямоугольник 5"/>
          <p:cNvSpPr>
            <a:spLocks noChangeArrowheads="1"/>
          </p:cNvSpPr>
          <p:nvPr/>
        </p:nvSpPr>
        <p:spPr bwMode="auto">
          <a:xfrm>
            <a:off x="4002947" y="5377517"/>
            <a:ext cx="483577" cy="43595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dirty="0" smtClean="0">
                <a:latin typeface="Calibri" pitchFamily="34" charset="0"/>
              </a:rPr>
              <a:t>3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746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Механизм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взаимодействия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специалистов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доврачебном этапе оценки НПР детей младшего школьного возраста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 образовательной организации</a:t>
            </a:r>
            <a:endParaRPr lang="ru-RU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077" name="Скругленный прямоугольник 1"/>
          <p:cNvSpPr>
            <a:spLocks noChangeArrowheads="1"/>
          </p:cNvSpPr>
          <p:nvPr/>
        </p:nvSpPr>
        <p:spPr bwMode="auto">
          <a:xfrm>
            <a:off x="3657600" y="1012030"/>
            <a:ext cx="2270125" cy="1303337"/>
          </a:xfrm>
          <a:prstGeom prst="roundRect">
            <a:avLst>
              <a:gd name="adj" fmla="val 7897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dk1"/>
                </a:solidFill>
                <a:latin typeface="Calibri" panose="020F0502020204030204" pitchFamily="34" charset="0"/>
              </a:rPr>
              <a:t>Получение </a:t>
            </a:r>
            <a:endParaRPr lang="ru-RU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Calibri" panose="020F0502020204030204" pitchFamily="34" charset="0"/>
              </a:rPr>
              <a:t>запроса</a:t>
            </a:r>
            <a:endParaRPr lang="ru-RU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081" name="Скругленный прямоугольник 4"/>
          <p:cNvSpPr>
            <a:spLocks noChangeArrowheads="1"/>
          </p:cNvSpPr>
          <p:nvPr/>
        </p:nvSpPr>
        <p:spPr bwMode="auto">
          <a:xfrm>
            <a:off x="3657600" y="2777726"/>
            <a:ext cx="4879180" cy="946549"/>
          </a:xfrm>
          <a:prstGeom prst="roundRect">
            <a:avLst>
              <a:gd name="adj" fmla="val 10747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dk1"/>
                </a:solidFill>
                <a:latin typeface="Calibri" panose="020F0502020204030204" pitchFamily="34" charset="0"/>
              </a:rPr>
              <a:t>Анализ полученных результатов, </a:t>
            </a:r>
            <a:endParaRPr lang="ru-RU" dirty="0" smtClean="0">
              <a:solidFill>
                <a:schemeClr val="dk1"/>
              </a:solidFill>
              <a:latin typeface="Calibri" pitchFamily="34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Calibri" pitchFamily="34" charset="0"/>
              </a:rPr>
              <a:t>оформление </a:t>
            </a:r>
            <a:r>
              <a:rPr lang="ru-RU" dirty="0">
                <a:solidFill>
                  <a:schemeClr val="dk1"/>
                </a:solidFill>
                <a:latin typeface="Calibri" pitchFamily="34" charset="0"/>
              </a:rPr>
              <a:t>медико-психолого-педагогического заключения</a:t>
            </a:r>
          </a:p>
        </p:txBody>
      </p:sp>
      <p:sp>
        <p:nvSpPr>
          <p:cNvPr id="45079" name="Скругленный прямоугольник 2"/>
          <p:cNvSpPr>
            <a:spLocks noChangeArrowheads="1"/>
          </p:cNvSpPr>
          <p:nvPr/>
        </p:nvSpPr>
        <p:spPr bwMode="auto">
          <a:xfrm>
            <a:off x="8978163" y="1012031"/>
            <a:ext cx="2680437" cy="1303337"/>
          </a:xfrm>
          <a:prstGeom prst="roundRect">
            <a:avLst>
              <a:gd name="adj" fmla="val 7897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latin typeface="Calibri" panose="020F0502020204030204" pitchFamily="34" charset="0"/>
              </a:rPr>
              <a:t>Информирование ответственного </a:t>
            </a:r>
            <a:endParaRPr lang="ru-RU" dirty="0" smtClean="0">
              <a:latin typeface="Calibri" pitchFamily="34" charset="0"/>
            </a:endParaRPr>
          </a:p>
          <a:p>
            <a:pPr algn="ctr"/>
            <a:r>
              <a:rPr lang="ru-RU" dirty="0" smtClean="0">
                <a:latin typeface="Calibri" pitchFamily="34" charset="0"/>
              </a:rPr>
              <a:t>за </a:t>
            </a:r>
            <a:r>
              <a:rPr lang="ru-RU" dirty="0" err="1">
                <a:latin typeface="Calibri" pitchFamily="34" charset="0"/>
              </a:rPr>
              <a:t>здоровьесбережение</a:t>
            </a:r>
            <a:r>
              <a:rPr lang="ru-RU" dirty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algn="ctr"/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>
                <a:latin typeface="Calibri" pitchFamily="34" charset="0"/>
              </a:rPr>
              <a:t>школе</a:t>
            </a:r>
          </a:p>
        </p:txBody>
      </p:sp>
      <p:sp>
        <p:nvSpPr>
          <p:cNvPr id="45078" name="Скругленный прямоугольник 7"/>
          <p:cNvSpPr>
            <a:spLocks noChangeArrowheads="1"/>
          </p:cNvSpPr>
          <p:nvPr/>
        </p:nvSpPr>
        <p:spPr bwMode="auto">
          <a:xfrm>
            <a:off x="6400800" y="1012030"/>
            <a:ext cx="2135981" cy="1303337"/>
          </a:xfrm>
          <a:prstGeom prst="roundRect">
            <a:avLst>
              <a:gd name="adj" fmla="val 11551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latin typeface="Calibri" panose="020F0502020204030204" pitchFamily="34" charset="0"/>
              </a:rPr>
              <a:t>Информирование родителей</a:t>
            </a:r>
          </a:p>
        </p:txBody>
      </p:sp>
      <p:cxnSp>
        <p:nvCxnSpPr>
          <p:cNvPr id="5" name="Прямая соединительная линия 4"/>
          <p:cNvCxnSpPr>
            <a:stCxn id="45077" idx="3"/>
            <a:endCxn id="45078" idx="1"/>
          </p:cNvCxnSpPr>
          <p:nvPr/>
        </p:nvCxnSpPr>
        <p:spPr>
          <a:xfrm>
            <a:off x="5927725" y="1663699"/>
            <a:ext cx="473075" cy="0"/>
          </a:xfrm>
          <a:prstGeom prst="line">
            <a:avLst/>
          </a:prstGeom>
          <a:noFill/>
          <a:ln w="38100">
            <a:solidFill>
              <a:srgbClr val="0070C0"/>
            </a:solidFill>
            <a:miter lim="800000"/>
            <a:headE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7" name="Прямая соединительная линия 6"/>
          <p:cNvCxnSpPr>
            <a:stCxn id="45078" idx="3"/>
            <a:endCxn id="45079" idx="1"/>
          </p:cNvCxnSpPr>
          <p:nvPr/>
        </p:nvCxnSpPr>
        <p:spPr>
          <a:xfrm>
            <a:off x="8536781" y="1663699"/>
            <a:ext cx="441382" cy="1"/>
          </a:xfrm>
          <a:prstGeom prst="line">
            <a:avLst/>
          </a:prstGeom>
          <a:noFill/>
          <a:ln w="38100">
            <a:solidFill>
              <a:srgbClr val="0070C0"/>
            </a:solidFill>
            <a:miter lim="800000"/>
            <a:headE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8536782" y="3219682"/>
            <a:ext cx="440532" cy="0"/>
          </a:xfrm>
          <a:prstGeom prst="line">
            <a:avLst/>
          </a:prstGeom>
          <a:noFill/>
          <a:ln w="38100">
            <a:solidFill>
              <a:srgbClr val="0070C0"/>
            </a:solidFill>
            <a:miter lim="800000"/>
            <a:headE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14" name="Прямая соединительная линия 13"/>
          <p:cNvCxnSpPr>
            <a:stCxn id="45079" idx="2"/>
            <a:endCxn id="45080" idx="0"/>
          </p:cNvCxnSpPr>
          <p:nvPr/>
        </p:nvCxnSpPr>
        <p:spPr>
          <a:xfrm flipH="1">
            <a:off x="10317957" y="2315368"/>
            <a:ext cx="425" cy="462357"/>
          </a:xfrm>
          <a:prstGeom prst="line">
            <a:avLst/>
          </a:prstGeom>
          <a:noFill/>
          <a:ln w="38100">
            <a:solidFill>
              <a:srgbClr val="0070C0"/>
            </a:solidFill>
            <a:miter lim="800000"/>
            <a:headE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31" name="Прямая соединительная линия 30"/>
          <p:cNvCxnSpPr/>
          <p:nvPr/>
        </p:nvCxnSpPr>
        <p:spPr>
          <a:xfrm>
            <a:off x="5927725" y="3724275"/>
            <a:ext cx="0" cy="785813"/>
          </a:xfrm>
          <a:prstGeom prst="line">
            <a:avLst/>
          </a:prstGeom>
          <a:noFill/>
          <a:ln w="38100">
            <a:solidFill>
              <a:srgbClr val="0070C0"/>
            </a:solidFill>
            <a:miter lim="800000"/>
            <a:headE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33" name="Прямая соединительная линия 32"/>
          <p:cNvCxnSpPr/>
          <p:nvPr/>
        </p:nvCxnSpPr>
        <p:spPr>
          <a:xfrm>
            <a:off x="7762875" y="5336381"/>
            <a:ext cx="440532" cy="0"/>
          </a:xfrm>
          <a:prstGeom prst="line">
            <a:avLst/>
          </a:prstGeom>
          <a:noFill/>
          <a:ln w="38100">
            <a:solidFill>
              <a:srgbClr val="0070C0"/>
            </a:solidFill>
            <a:miter lim="800000"/>
            <a:headEnd/>
            <a:tailEnd type="triangle" w="med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45080" name="Скругленный прямоугольник 3"/>
          <p:cNvSpPr>
            <a:spLocks noChangeArrowheads="1"/>
          </p:cNvSpPr>
          <p:nvPr/>
        </p:nvSpPr>
        <p:spPr bwMode="auto">
          <a:xfrm>
            <a:off x="8977313" y="2777725"/>
            <a:ext cx="2681287" cy="946549"/>
          </a:xfrm>
          <a:prstGeom prst="roundRect">
            <a:avLst>
              <a:gd name="adj" fmla="val 16667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  <a:latin typeface="Calibri" panose="020F0502020204030204" pitchFamily="34" charset="0"/>
              </a:rPr>
              <a:t>Диагностика</a:t>
            </a:r>
            <a:endParaRPr lang="ru-RU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082" name="Скругленный прямоугольник 6"/>
          <p:cNvSpPr>
            <a:spLocks noChangeArrowheads="1"/>
          </p:cNvSpPr>
          <p:nvPr/>
        </p:nvSpPr>
        <p:spPr bwMode="auto">
          <a:xfrm>
            <a:off x="3657600" y="4510087"/>
            <a:ext cx="4105275" cy="1525587"/>
          </a:xfrm>
          <a:prstGeom prst="roundRect">
            <a:avLst>
              <a:gd name="adj" fmla="val 8461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dk1"/>
                </a:solidFill>
                <a:latin typeface="Calibri" panose="020F0502020204030204" pitchFamily="34" charset="0"/>
              </a:rPr>
              <a:t>Ознакомление с результатами обследования. Рекомендация  родителям </a:t>
            </a:r>
            <a:r>
              <a:rPr lang="ru-RU" dirty="0" smtClean="0">
                <a:solidFill>
                  <a:schemeClr val="dk1"/>
                </a:solidFill>
                <a:latin typeface="Calibri" pitchFamily="34" charset="0"/>
              </a:rPr>
              <a:t>о </a:t>
            </a:r>
            <a:r>
              <a:rPr lang="ru-RU" dirty="0">
                <a:solidFill>
                  <a:schemeClr val="dk1"/>
                </a:solidFill>
                <a:latin typeface="Calibri" pitchFamily="34" charset="0"/>
              </a:rPr>
              <a:t>необходимости </a:t>
            </a:r>
            <a:r>
              <a:rPr lang="ru-RU" dirty="0" smtClean="0">
                <a:solidFill>
                  <a:schemeClr val="dk1"/>
                </a:solidFill>
                <a:latin typeface="Calibri" pitchFamily="34" charset="0"/>
              </a:rPr>
              <a:t>консультирования</a:t>
            </a:r>
          </a:p>
          <a:p>
            <a:pPr algn="ctr"/>
            <a:r>
              <a:rPr lang="ru-RU" dirty="0">
                <a:latin typeface="Calibri" pitchFamily="34" charset="0"/>
              </a:rPr>
              <a:t>у</a:t>
            </a:r>
            <a:r>
              <a:rPr lang="ru-RU" dirty="0" smtClean="0">
                <a:solidFill>
                  <a:schemeClr val="dk1"/>
                </a:solidFill>
                <a:latin typeface="Calibri" pitchFamily="34" charset="0"/>
              </a:rPr>
              <a:t> врачей-специалистов</a:t>
            </a:r>
            <a:endParaRPr lang="ru-RU" dirty="0">
              <a:solidFill>
                <a:schemeClr val="dk1"/>
              </a:solidFill>
              <a:latin typeface="Calibri" pitchFamily="34" charset="0"/>
            </a:endParaRPr>
          </a:p>
        </p:txBody>
      </p:sp>
      <p:sp>
        <p:nvSpPr>
          <p:cNvPr id="45083" name="Скругленный прямоугольник 5"/>
          <p:cNvSpPr>
            <a:spLocks noChangeArrowheads="1"/>
          </p:cNvSpPr>
          <p:nvPr/>
        </p:nvSpPr>
        <p:spPr bwMode="auto">
          <a:xfrm>
            <a:off x="8203407" y="4510087"/>
            <a:ext cx="3455194" cy="1525587"/>
          </a:xfrm>
          <a:prstGeom prst="roundRect">
            <a:avLst>
              <a:gd name="adj" fmla="val 7298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dk1"/>
                </a:solidFill>
                <a:latin typeface="Calibri" panose="020F0502020204030204" pitchFamily="34" charset="0"/>
              </a:rPr>
              <a:t>Получение заключения </a:t>
            </a:r>
            <a:endParaRPr lang="ru-RU" dirty="0" smtClean="0">
              <a:solidFill>
                <a:schemeClr val="dk1"/>
              </a:solidFill>
              <a:latin typeface="Calibri" pitchFamily="34" charset="0"/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Calibri" pitchFamily="34" charset="0"/>
              </a:rPr>
              <a:t>из </a:t>
            </a:r>
            <a:r>
              <a:rPr lang="ru-RU" dirty="0">
                <a:solidFill>
                  <a:schemeClr val="dk1"/>
                </a:solidFill>
                <a:latin typeface="Calibri" pitchFamily="34" charset="0"/>
              </a:rPr>
              <a:t>медицинской организации. Планирование медико-психолого-педагогического сопровождения ребенка</a:t>
            </a:r>
          </a:p>
        </p:txBody>
      </p:sp>
      <p:sp>
        <p:nvSpPr>
          <p:cNvPr id="51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14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Функционал специалистов образовательной организации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доврачебном этапе оценки НПР детей младшего школьного возраста </a:t>
            </a:r>
          </a:p>
        </p:txBody>
      </p:sp>
      <p:sp>
        <p:nvSpPr>
          <p:cNvPr id="43011" name="Прямоугольник 3"/>
          <p:cNvSpPr>
            <a:spLocks noChangeArrowheads="1"/>
          </p:cNvSpPr>
          <p:nvPr/>
        </p:nvSpPr>
        <p:spPr bwMode="auto">
          <a:xfrm>
            <a:off x="3505200" y="474663"/>
            <a:ext cx="868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43020" name="Скругленный прямоугольник 1"/>
          <p:cNvSpPr>
            <a:spLocks noChangeArrowheads="1"/>
          </p:cNvSpPr>
          <p:nvPr/>
        </p:nvSpPr>
        <p:spPr bwMode="auto">
          <a:xfrm>
            <a:off x="3686175" y="638175"/>
            <a:ext cx="2943225" cy="720000"/>
          </a:xfrm>
          <a:prstGeom prst="roundRect">
            <a:avLst>
              <a:gd name="adj" fmla="val 16667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600" b="1" cap="all" dirty="0">
                <a:solidFill>
                  <a:schemeClr val="dk1"/>
                </a:solidFill>
                <a:latin typeface="Calibri" pitchFamily="34" charset="0"/>
              </a:rPr>
              <a:t>Диагностика личностных особенностей ребёнка</a:t>
            </a:r>
          </a:p>
        </p:txBody>
      </p:sp>
      <p:sp>
        <p:nvSpPr>
          <p:cNvPr id="43022" name="Скругленный прямоугольник 1"/>
          <p:cNvSpPr>
            <a:spLocks noChangeArrowheads="1"/>
          </p:cNvSpPr>
          <p:nvPr/>
        </p:nvSpPr>
        <p:spPr bwMode="auto">
          <a:xfrm>
            <a:off x="4133850" y="1281974"/>
            <a:ext cx="2495550" cy="7200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dk1"/>
                </a:solidFill>
                <a:latin typeface="Calibri" pitchFamily="34" charset="0"/>
              </a:rPr>
              <a:t>классный </a:t>
            </a:r>
            <a:r>
              <a:rPr lang="ru-RU" sz="1500" dirty="0">
                <a:solidFill>
                  <a:schemeClr val="dk1"/>
                </a:solidFill>
                <a:latin typeface="Calibri" pitchFamily="34" charset="0"/>
              </a:rPr>
              <a:t>руководитель</a:t>
            </a:r>
          </a:p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dk1"/>
                </a:solidFill>
                <a:latin typeface="Calibri" pitchFamily="34" charset="0"/>
              </a:rPr>
              <a:t>социальный педагог</a:t>
            </a:r>
          </a:p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dk1"/>
                </a:solidFill>
                <a:latin typeface="Calibri" pitchFamily="34" charset="0"/>
              </a:rPr>
              <a:t>психолог</a:t>
            </a:r>
          </a:p>
        </p:txBody>
      </p:sp>
      <p:sp>
        <p:nvSpPr>
          <p:cNvPr id="43023" name="Скругленный прямоугольник 2"/>
          <p:cNvSpPr>
            <a:spLocks noChangeArrowheads="1"/>
          </p:cNvSpPr>
          <p:nvPr/>
        </p:nvSpPr>
        <p:spPr bwMode="auto">
          <a:xfrm>
            <a:off x="3686175" y="2171700"/>
            <a:ext cx="2943225" cy="720000"/>
          </a:xfrm>
          <a:prstGeom prst="roundRect">
            <a:avLst>
              <a:gd name="adj" fmla="val 16667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600" b="1" cap="all" dirty="0">
                <a:latin typeface="Calibri" pitchFamily="34" charset="0"/>
              </a:rPr>
              <a:t>Диагностика ситуации</a:t>
            </a:r>
          </a:p>
          <a:p>
            <a:r>
              <a:rPr lang="ru-RU" sz="1600" b="1" cap="all" dirty="0">
                <a:latin typeface="Calibri" pitchFamily="34" charset="0"/>
              </a:rPr>
              <a:t>в школе</a:t>
            </a:r>
          </a:p>
        </p:txBody>
      </p:sp>
      <p:sp>
        <p:nvSpPr>
          <p:cNvPr id="43024" name="Скругленный прямоугольник 1"/>
          <p:cNvSpPr>
            <a:spLocks noChangeArrowheads="1"/>
          </p:cNvSpPr>
          <p:nvPr/>
        </p:nvSpPr>
        <p:spPr bwMode="auto">
          <a:xfrm>
            <a:off x="4133850" y="2800350"/>
            <a:ext cx="2495549" cy="7200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>
                <a:latin typeface="Calibri" pitchFamily="34" charset="0"/>
              </a:rPr>
              <a:t>классный руководитель</a:t>
            </a:r>
          </a:p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>
                <a:latin typeface="Calibri" pitchFamily="34" charset="0"/>
              </a:rPr>
              <a:t>педагоги-предметники</a:t>
            </a:r>
          </a:p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>
                <a:latin typeface="Calibri" pitchFamily="34" charset="0"/>
              </a:rPr>
              <a:t>психолог</a:t>
            </a:r>
          </a:p>
        </p:txBody>
      </p:sp>
      <p:sp>
        <p:nvSpPr>
          <p:cNvPr id="43025" name="Скругленный прямоугольник 3"/>
          <p:cNvSpPr>
            <a:spLocks noChangeArrowheads="1"/>
          </p:cNvSpPr>
          <p:nvPr/>
        </p:nvSpPr>
        <p:spPr bwMode="auto">
          <a:xfrm>
            <a:off x="3686175" y="3705225"/>
            <a:ext cx="2943225" cy="720000"/>
          </a:xfrm>
          <a:prstGeom prst="roundRect">
            <a:avLst>
              <a:gd name="adj" fmla="val 16667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600" b="1" cap="all" dirty="0">
                <a:latin typeface="Calibri" pitchFamily="34" charset="0"/>
              </a:rPr>
              <a:t>Диагностика ситуации</a:t>
            </a:r>
          </a:p>
          <a:p>
            <a:r>
              <a:rPr lang="ru-RU" sz="1600" b="1" cap="all" dirty="0">
                <a:latin typeface="Calibri" pitchFamily="34" charset="0"/>
              </a:rPr>
              <a:t>в семье</a:t>
            </a:r>
          </a:p>
        </p:txBody>
      </p:sp>
      <p:sp>
        <p:nvSpPr>
          <p:cNvPr id="43026" name="Скругленный прямоугольник 1"/>
          <p:cNvSpPr>
            <a:spLocks noChangeArrowheads="1"/>
          </p:cNvSpPr>
          <p:nvPr/>
        </p:nvSpPr>
        <p:spPr bwMode="auto">
          <a:xfrm>
            <a:off x="4133851" y="4311650"/>
            <a:ext cx="2495548" cy="7200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Calibri" pitchFamily="34" charset="0"/>
              </a:rPr>
              <a:t>социальный </a:t>
            </a:r>
            <a:r>
              <a:rPr lang="ru-RU" sz="1500" dirty="0">
                <a:latin typeface="Calibri" pitchFamily="34" charset="0"/>
              </a:rPr>
              <a:t>педагог</a:t>
            </a:r>
          </a:p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>
                <a:latin typeface="Calibri" pitchFamily="34" charset="0"/>
              </a:rPr>
              <a:t>психолог</a:t>
            </a:r>
          </a:p>
        </p:txBody>
      </p:sp>
      <p:sp>
        <p:nvSpPr>
          <p:cNvPr id="43027" name="Скругленный прямоугольник 4"/>
          <p:cNvSpPr>
            <a:spLocks noChangeArrowheads="1"/>
          </p:cNvSpPr>
          <p:nvPr/>
        </p:nvSpPr>
        <p:spPr bwMode="auto">
          <a:xfrm>
            <a:off x="3686175" y="5238749"/>
            <a:ext cx="2943225" cy="720000"/>
          </a:xfrm>
          <a:prstGeom prst="roundRect">
            <a:avLst>
              <a:gd name="adj" fmla="val 16667"/>
            </a:avLst>
          </a:prstGeom>
          <a:solidFill>
            <a:srgbClr val="EBEFF9"/>
          </a:solidFill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600" b="1" cap="all" dirty="0">
                <a:latin typeface="Calibri" pitchFamily="34" charset="0"/>
              </a:rPr>
              <a:t>Диагностику ближайшего окружения</a:t>
            </a:r>
          </a:p>
        </p:txBody>
      </p:sp>
      <p:sp>
        <p:nvSpPr>
          <p:cNvPr id="43028" name="Скругленный прямоугольник 1"/>
          <p:cNvSpPr>
            <a:spLocks noChangeArrowheads="1"/>
          </p:cNvSpPr>
          <p:nvPr/>
        </p:nvSpPr>
        <p:spPr bwMode="auto">
          <a:xfrm>
            <a:off x="4133850" y="5899150"/>
            <a:ext cx="2495549" cy="461963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80975" indent="-180975">
              <a:lnSpc>
                <a:spcPct val="80000"/>
              </a:lnSpc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Calibri" pitchFamily="34" charset="0"/>
              </a:rPr>
              <a:t>социальный </a:t>
            </a:r>
            <a:r>
              <a:rPr lang="ru-RU" sz="1500" dirty="0">
                <a:latin typeface="Calibri" pitchFamily="34" charset="0"/>
              </a:rPr>
              <a:t>педагог</a:t>
            </a:r>
          </a:p>
        </p:txBody>
      </p:sp>
      <p:sp>
        <p:nvSpPr>
          <p:cNvPr id="43029" name="Скругленный прямоугольник 6"/>
          <p:cNvSpPr>
            <a:spLocks noChangeArrowheads="1"/>
          </p:cNvSpPr>
          <p:nvPr/>
        </p:nvSpPr>
        <p:spPr bwMode="auto">
          <a:xfrm>
            <a:off x="7305676" y="638175"/>
            <a:ext cx="4343400" cy="12600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44000">
              <a:lnSpc>
                <a:spcPct val="90000"/>
              </a:lnSpc>
              <a:buClr>
                <a:srgbClr val="0070C0"/>
              </a:buClr>
              <a:buSzPct val="120000"/>
            </a:pPr>
            <a:r>
              <a:rPr lang="ru-RU" sz="1600" dirty="0">
                <a:solidFill>
                  <a:schemeClr val="dk1"/>
                </a:solidFill>
                <a:latin typeface="Calibri" pitchFamily="34" charset="0"/>
              </a:rPr>
              <a:t>Выявление тревожности, страхов, типа агрессии, определение уровня самооценки, установление фактов применения социально неодобряемых способов </a:t>
            </a:r>
            <a:r>
              <a:rPr lang="ru-RU" sz="1600" dirty="0" smtClean="0">
                <a:solidFill>
                  <a:schemeClr val="dk1"/>
                </a:solidFill>
                <a:latin typeface="Calibri" pitchFamily="34" charset="0"/>
              </a:rPr>
              <a:t>поведения.</a:t>
            </a:r>
            <a:endParaRPr lang="ru-RU" sz="1600" dirty="0">
              <a:solidFill>
                <a:schemeClr val="dk1"/>
              </a:solidFill>
              <a:latin typeface="Calibri" pitchFamily="34" charset="0"/>
            </a:endParaRPr>
          </a:p>
        </p:txBody>
      </p:sp>
      <p:sp>
        <p:nvSpPr>
          <p:cNvPr id="43030" name="Скругленный прямоугольник 5"/>
          <p:cNvSpPr>
            <a:spLocks noChangeArrowheads="1"/>
          </p:cNvSpPr>
          <p:nvPr/>
        </p:nvSpPr>
        <p:spPr bwMode="auto">
          <a:xfrm>
            <a:off x="7305676" y="2171700"/>
            <a:ext cx="4343399" cy="12600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44000">
              <a:lnSpc>
                <a:spcPct val="90000"/>
              </a:lnSpc>
              <a:buClr>
                <a:srgbClr val="0070C0"/>
              </a:buClr>
              <a:buSzPct val="120000"/>
            </a:pPr>
            <a:r>
              <a:rPr lang="ru-RU" sz="1600" dirty="0">
                <a:latin typeface="Calibri" pitchFamily="34" charset="0"/>
              </a:rPr>
              <a:t>Определение уровня </a:t>
            </a:r>
            <a:r>
              <a:rPr lang="ru-RU" sz="1600" dirty="0" err="1">
                <a:latin typeface="Calibri" pitchFamily="34" charset="0"/>
              </a:rPr>
              <a:t>сформированности</a:t>
            </a:r>
            <a:r>
              <a:rPr lang="ru-RU" sz="1600" dirty="0">
                <a:latin typeface="Calibri" pitchFamily="34" charset="0"/>
              </a:rPr>
              <a:t> универсальных учебных действий (УУД), одарённости (творческих способностей), характера отношений ребёнка с учителями, </a:t>
            </a:r>
            <a:r>
              <a:rPr lang="ru-RU" sz="1600" dirty="0" smtClean="0">
                <a:latin typeface="Calibri" pitchFamily="34" charset="0"/>
              </a:rPr>
              <a:t>одноклассниками.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3031" name="Скругленный прямоугольник 8"/>
          <p:cNvSpPr>
            <a:spLocks noChangeArrowheads="1"/>
          </p:cNvSpPr>
          <p:nvPr/>
        </p:nvSpPr>
        <p:spPr bwMode="auto">
          <a:xfrm>
            <a:off x="7305676" y="3705225"/>
            <a:ext cx="4343399" cy="12600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44000">
              <a:lnSpc>
                <a:spcPct val="90000"/>
              </a:lnSpc>
              <a:buClr>
                <a:srgbClr val="0070C0"/>
              </a:buClr>
              <a:buSzPct val="120000"/>
            </a:pPr>
            <a:r>
              <a:rPr lang="ru-RU" sz="1600" dirty="0">
                <a:latin typeface="Calibri" pitchFamily="34" charset="0"/>
              </a:rPr>
              <a:t>Выявление характера отношений ребёнка </a:t>
            </a:r>
            <a:r>
              <a:rPr lang="ru-RU" sz="1600" dirty="0" smtClean="0">
                <a:latin typeface="Calibri" pitchFamily="34" charset="0"/>
              </a:rPr>
              <a:t>            с </a:t>
            </a:r>
            <a:r>
              <a:rPr lang="ru-RU" sz="1600" dirty="0">
                <a:latin typeface="Calibri" pitchFamily="34" charset="0"/>
              </a:rPr>
              <a:t>братьями, сёстрами (если они есть), оценка условий для самовыражения ребёнка, определение модели семейного </a:t>
            </a:r>
            <a:r>
              <a:rPr lang="ru-RU" sz="1600" dirty="0" smtClean="0">
                <a:latin typeface="Calibri" pitchFamily="34" charset="0"/>
              </a:rPr>
              <a:t>воспитания.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3032" name="Скругленный прямоугольник 9"/>
          <p:cNvSpPr>
            <a:spLocks noChangeArrowheads="1"/>
          </p:cNvSpPr>
          <p:nvPr/>
        </p:nvSpPr>
        <p:spPr bwMode="auto">
          <a:xfrm>
            <a:off x="7305677" y="5238749"/>
            <a:ext cx="4343398" cy="12600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44000">
              <a:lnSpc>
                <a:spcPct val="90000"/>
              </a:lnSpc>
              <a:buClr>
                <a:srgbClr val="0070C0"/>
              </a:buClr>
              <a:buSzPct val="120000"/>
            </a:pPr>
            <a:r>
              <a:rPr lang="ru-RU" sz="1600" dirty="0">
                <a:latin typeface="Calibri" pitchFamily="34" charset="0"/>
              </a:rPr>
              <a:t>Отношения с родственниками, соседями, отношения со сверстниками, интересы, увлечения и членство в неформальных </a:t>
            </a:r>
            <a:r>
              <a:rPr lang="ru-RU" sz="1600" dirty="0" smtClean="0">
                <a:latin typeface="Calibri" pitchFamily="34" charset="0"/>
              </a:rPr>
              <a:t>организациях.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6677025" y="883875"/>
            <a:ext cx="576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AutoShape 21"/>
          <p:cNvSpPr>
            <a:spLocks noChangeArrowheads="1"/>
          </p:cNvSpPr>
          <p:nvPr/>
        </p:nvSpPr>
        <p:spPr bwMode="auto">
          <a:xfrm>
            <a:off x="6677025" y="2417400"/>
            <a:ext cx="576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6677025" y="3950925"/>
            <a:ext cx="576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6677025" y="5484449"/>
            <a:ext cx="576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6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15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2413" y="1123950"/>
            <a:ext cx="3090862" cy="4600575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Механизм межведомственного взаимодействия медицинской и общеобразовательной организации при оценке НПР детей младшего школьного возраста </a:t>
            </a:r>
          </a:p>
        </p:txBody>
      </p:sp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3505200" y="474663"/>
            <a:ext cx="868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/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49650" y="485775"/>
            <a:ext cx="840263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40972" name="Скругленный прямоугольник 5"/>
          <p:cNvSpPr>
            <a:spLocks noChangeArrowheads="1"/>
          </p:cNvSpPr>
          <p:nvPr/>
        </p:nvSpPr>
        <p:spPr bwMode="auto">
          <a:xfrm>
            <a:off x="5105400" y="384175"/>
            <a:ext cx="5076031" cy="5715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cap="all">
                <a:solidFill>
                  <a:schemeClr val="lt1"/>
                </a:solidFill>
                <a:latin typeface="Calibri" pitchFamily="34" charset="0"/>
              </a:rPr>
              <a:t>Специалисты</a:t>
            </a:r>
          </a:p>
        </p:txBody>
      </p:sp>
      <p:sp>
        <p:nvSpPr>
          <p:cNvPr id="40973" name="Скругленный прямоугольник 6"/>
          <p:cNvSpPr>
            <a:spLocks noChangeArrowheads="1"/>
          </p:cNvSpPr>
          <p:nvPr/>
        </p:nvSpPr>
        <p:spPr bwMode="auto">
          <a:xfrm>
            <a:off x="3885519" y="1447800"/>
            <a:ext cx="3600000" cy="5334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cap="all" dirty="0">
                <a:solidFill>
                  <a:schemeClr val="dk1"/>
                </a:solidFill>
                <a:latin typeface="Calibri" pitchFamily="34" charset="0"/>
              </a:rPr>
              <a:t>Образовательная организация</a:t>
            </a:r>
          </a:p>
        </p:txBody>
      </p:sp>
      <p:sp>
        <p:nvSpPr>
          <p:cNvPr id="40974" name="Скругленный прямоугольник 7"/>
          <p:cNvSpPr>
            <a:spLocks noChangeArrowheads="1"/>
          </p:cNvSpPr>
          <p:nvPr/>
        </p:nvSpPr>
        <p:spPr bwMode="auto">
          <a:xfrm>
            <a:off x="7948838" y="1473200"/>
            <a:ext cx="3600000" cy="508000"/>
          </a:xfrm>
          <a:prstGeom prst="roundRect">
            <a:avLst>
              <a:gd name="adj" fmla="val 1666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cap="all" dirty="0">
                <a:latin typeface="Calibri" pitchFamily="34" charset="0"/>
              </a:rPr>
              <a:t>Медицинская организация</a:t>
            </a:r>
          </a:p>
        </p:txBody>
      </p:sp>
      <p:sp>
        <p:nvSpPr>
          <p:cNvPr id="40975" name="Скругленный прямоугольник 15"/>
          <p:cNvSpPr>
            <a:spLocks noChangeArrowheads="1"/>
          </p:cNvSpPr>
          <p:nvPr/>
        </p:nvSpPr>
        <p:spPr bwMode="auto">
          <a:xfrm>
            <a:off x="3885519" y="2216151"/>
            <a:ext cx="3600000" cy="1508124"/>
          </a:xfrm>
          <a:prstGeom prst="roundRect">
            <a:avLst>
              <a:gd name="adj" fmla="val 7107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Медицинский работник школы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Классный руководитель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Педагоги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Педагог-психолог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Социальный </a:t>
            </a:r>
            <a:r>
              <a:rPr lang="ru-RU" sz="1600" dirty="0" smtClean="0">
                <a:latin typeface="Calibri" pitchFamily="34" charset="0"/>
              </a:rPr>
              <a:t>педагог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0976" name="Скругленный прямоугольник 17"/>
          <p:cNvSpPr>
            <a:spLocks noChangeArrowheads="1"/>
          </p:cNvSpPr>
          <p:nvPr/>
        </p:nvSpPr>
        <p:spPr bwMode="auto">
          <a:xfrm>
            <a:off x="7937500" y="2216151"/>
            <a:ext cx="3622676" cy="1508124"/>
          </a:xfrm>
          <a:prstGeom prst="roundRect">
            <a:avLst>
              <a:gd name="adj" fmla="val 7596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Педиатр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Невролог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Психиатр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Медицинский психолог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Социальный педагог</a:t>
            </a:r>
          </a:p>
        </p:txBody>
      </p:sp>
      <p:sp>
        <p:nvSpPr>
          <p:cNvPr id="40977" name="Скругленный прямоугольник 27"/>
          <p:cNvSpPr>
            <a:spLocks noChangeArrowheads="1"/>
          </p:cNvSpPr>
          <p:nvPr/>
        </p:nvSpPr>
        <p:spPr bwMode="auto">
          <a:xfrm>
            <a:off x="3857625" y="4352924"/>
            <a:ext cx="3655788" cy="2152651"/>
          </a:xfrm>
          <a:prstGeom prst="roundRect">
            <a:avLst>
              <a:gd name="adj" fmla="val 8334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itchFamily="34" charset="0"/>
              </a:rPr>
              <a:t>Медико-психолого-педагогическое заключение</a:t>
            </a:r>
          </a:p>
        </p:txBody>
      </p:sp>
      <p:sp>
        <p:nvSpPr>
          <p:cNvPr id="40978" name="Скругленный прямоугольник 31"/>
          <p:cNvSpPr>
            <a:spLocks noChangeArrowheads="1"/>
          </p:cNvSpPr>
          <p:nvPr/>
        </p:nvSpPr>
        <p:spPr bwMode="auto">
          <a:xfrm>
            <a:off x="7937500" y="4352926"/>
            <a:ext cx="3622676" cy="2152650"/>
          </a:xfrm>
          <a:prstGeom prst="roundRect">
            <a:avLst>
              <a:gd name="adj" fmla="val 8702"/>
            </a:avLst>
          </a:prstGeom>
          <a:ln w="38100"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44000">
              <a:buClr>
                <a:srgbClr val="0070C0"/>
              </a:buClr>
              <a:buSzPct val="120000"/>
            </a:pPr>
            <a:r>
              <a:rPr lang="ru-RU" sz="1600" dirty="0">
                <a:latin typeface="Calibri" pitchFamily="34" charset="0"/>
              </a:rPr>
              <a:t>Оценка нервно-психического развития </a:t>
            </a:r>
            <a:r>
              <a:rPr lang="ru-RU" sz="1600" dirty="0" smtClean="0">
                <a:latin typeface="Calibri" pitchFamily="34" charset="0"/>
              </a:rPr>
              <a:t>ребенка: </a:t>
            </a: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itchFamily="34" charset="0"/>
              </a:rPr>
              <a:t>диагноз</a:t>
            </a:r>
            <a:r>
              <a:rPr lang="ru-RU" sz="1600" dirty="0">
                <a:latin typeface="Calibri" pitchFamily="34" charset="0"/>
              </a:rPr>
              <a:t>, </a:t>
            </a:r>
            <a:endParaRPr lang="ru-RU" sz="1600" dirty="0" smtClean="0">
              <a:latin typeface="Calibri" pitchFamily="34" charset="0"/>
            </a:endParaRP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itchFamily="34" charset="0"/>
              </a:rPr>
              <a:t>лечение</a:t>
            </a:r>
            <a:r>
              <a:rPr lang="ru-RU" sz="1600" dirty="0">
                <a:latin typeface="Calibri" pitchFamily="34" charset="0"/>
              </a:rPr>
              <a:t>, </a:t>
            </a:r>
            <a:endParaRPr lang="ru-RU" sz="1600" dirty="0" smtClean="0">
              <a:latin typeface="Calibri" pitchFamily="34" charset="0"/>
            </a:endParaRP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itchFamily="34" charset="0"/>
              </a:rPr>
              <a:t>адресные </a:t>
            </a:r>
            <a:r>
              <a:rPr lang="ru-RU" sz="1600" dirty="0">
                <a:latin typeface="Calibri" pitchFamily="34" charset="0"/>
              </a:rPr>
              <a:t>рекомендации  специалистам  школы, </a:t>
            </a:r>
            <a:endParaRPr lang="ru-RU" sz="1600" dirty="0" smtClean="0">
              <a:latin typeface="Calibri" pitchFamily="34" charset="0"/>
            </a:endParaRPr>
          </a:p>
          <a:p>
            <a:pPr marL="429750" indent="-285750">
              <a:buClr>
                <a:srgbClr val="0070C0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itchFamily="34" charset="0"/>
              </a:rPr>
              <a:t>дата </a:t>
            </a:r>
            <a:r>
              <a:rPr lang="ru-RU" sz="1600" dirty="0">
                <a:latin typeface="Calibri" pitchFamily="34" charset="0"/>
              </a:rPr>
              <a:t>контрольного посещения, </a:t>
            </a:r>
            <a:r>
              <a:rPr lang="ru-RU" sz="1600" dirty="0" smtClean="0">
                <a:latin typeface="Calibri" pitchFamily="34" charset="0"/>
              </a:rPr>
              <a:t>обследования.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 rot="8202081">
            <a:off x="5456919" y="1091392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0980" name="AutoShape 20"/>
          <p:cNvSpPr>
            <a:spLocks noChangeArrowheads="1"/>
          </p:cNvSpPr>
          <p:nvPr/>
        </p:nvSpPr>
        <p:spPr bwMode="auto">
          <a:xfrm rot="2317532">
            <a:off x="9520238" y="1091392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 rot="5400000">
            <a:off x="5456919" y="3911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 rot="5400000">
            <a:off x="9520238" y="3911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 rot="13267564">
            <a:off x="7355079" y="3943044"/>
            <a:ext cx="720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 rot="19041055">
            <a:off x="7390968" y="3937947"/>
            <a:ext cx="720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27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16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1" y="3167390"/>
            <a:ext cx="9448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alibri" panose="020F0502020204030204" pitchFamily="34" charset="0"/>
              </a:rPr>
              <a:t>СПАСИБО ЗА ВНИМАНИЕ!</a:t>
            </a:r>
          </a:p>
        </p:txBody>
      </p: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125413" y="6396038"/>
            <a:ext cx="3835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Calibri" panose="020F0502020204030204" pitchFamily="34" charset="0"/>
              </a:rPr>
              <a:t>Цель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3716338" y="2874963"/>
            <a:ext cx="7315200" cy="41306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3752603" y="2793114"/>
            <a:ext cx="7790213" cy="175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itchFamily="34" charset="0"/>
              </a:rPr>
              <a:t>Представить инструмент, позволяющий предоставить комплексную информацию о детях младшего школьного возраста на доврачебном этапе оценки нервно-психического развития.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smtClean="0">
                <a:latin typeface="Calibri" panose="020F0502020204030204" pitchFamily="34" charset="0"/>
              </a:rPr>
              <a:t>0</a:t>
            </a: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2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4498113" y="1694854"/>
            <a:ext cx="6483927" cy="2255817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Не открыв врачу болезни,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sz="3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разве можно исцелиться? </a:t>
            </a:r>
          </a:p>
        </p:txBody>
      </p:sp>
      <p:pic>
        <p:nvPicPr>
          <p:cNvPr id="18434" name="Picture 5" descr="Картинки по запросу здоровье школьников картинки"/>
          <p:cNvPicPr>
            <a:picLocks noChangeAspect="1" noChangeArrowheads="1"/>
          </p:cNvPicPr>
          <p:nvPr/>
        </p:nvPicPr>
        <p:blipFill rotWithShape="1">
          <a:blip r:embed="rId2"/>
          <a:srcRect l="10268" r="9099"/>
          <a:stretch/>
        </p:blipFill>
        <p:spPr bwMode="auto">
          <a:xfrm>
            <a:off x="114062" y="1811317"/>
            <a:ext cx="3170713" cy="2616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4605132"/>
            <a:ext cx="33988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eaLnBrk="0" hangingPunct="0"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encrypted-tbn2.gstatic.com/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images?q</a:t>
            </a:r>
            <a:r>
              <a:rPr lang="en-US" dirty="0" smtClean="0">
                <a:solidFill>
                  <a:schemeClr val="bg1"/>
                </a:solidFill>
              </a:rPr>
              <a:t>=tbn:ANd9GcQxOpEg1zXxZa2j1gDyWWQyjtMwFqTTuIfiXQ7VwmjQI6w-QEH2dQ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604992" y="3337551"/>
            <a:ext cx="5322763" cy="140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563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563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563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563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1" hangingPunct="1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sz="2800" i="1" dirty="0" smtClean="0">
                <a:latin typeface="Calibri" panose="020F0502020204030204" pitchFamily="34" charset="0"/>
              </a:rPr>
              <a:t>Ш. Руставели, </a:t>
            </a:r>
          </a:p>
          <a:p>
            <a:pPr marL="0" indent="0" algn="r" eaLnBrk="1" hangingPunct="1">
              <a:lnSpc>
                <a:spcPct val="10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sz="2800" i="1" dirty="0" smtClean="0">
                <a:latin typeface="Calibri" panose="020F0502020204030204" pitchFamily="34" charset="0"/>
              </a:rPr>
              <a:t>(примерно 1160/1166-1216 г.) </a:t>
            </a: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smtClean="0">
                <a:latin typeface="Calibri" panose="020F0502020204030204" pitchFamily="34" charset="0"/>
              </a:rPr>
              <a:t>0</a:t>
            </a: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3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5" y="1123950"/>
            <a:ext cx="3281919" cy="46005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</a:rPr>
              <a:t>Информационная  база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094368" y="896081"/>
            <a:ext cx="7555326" cy="5587660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Данные государственной статистики.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C0000"/>
              </a:buClr>
              <a:buFont typeface="Arial" charset="0"/>
              <a:buNone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Результаты общероссийского репрезентативного исследования условий социализации несовершеннолетних, находящихся                            в трудной жизненной ситуации и социально опасном положении,       а также, в качестве контрольной группы, их сверстников, жизненная ситуация которых благоприятна.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Результаты медико-социологического исследования здоровья детей школьного возраста г. Вологды и г. Череповца </a:t>
            </a: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sz="18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проведено                    в рамках сотрудничества с Департаментом здравоохранения Вологодской области; исполнители: к.э.н. К.Н. Калашников,                     И.Н. </a:t>
            </a:r>
            <a:r>
              <a:rPr lang="ru-RU" sz="18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Разварина</a:t>
            </a:r>
            <a:r>
              <a:rPr lang="ru-RU" sz="18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Л.Н. </a:t>
            </a:r>
            <a:r>
              <a:rPr lang="ru-RU" sz="18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Фахрадова</a:t>
            </a:r>
            <a:r>
              <a:rPr lang="ru-RU" sz="18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руководитель – к.э.н.                            О.Н. </a:t>
            </a:r>
            <a:r>
              <a:rPr lang="ru-RU" sz="18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Калачикова</a:t>
            </a:r>
            <a:r>
              <a:rPr lang="ru-RU" sz="18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Результаты мониторинга здоровья и условий формирования здорового поколения </a:t>
            </a: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(проводится ИСЭРТ РАН с 1995 года; в 2016 г. исполнители: И.Н. </a:t>
            </a:r>
            <a:r>
              <a:rPr lang="ru-RU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Разварина</a:t>
            </a: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Л.Н. </a:t>
            </a:r>
            <a:r>
              <a:rPr lang="ru-RU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Фахрадова</a:t>
            </a: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руководитель - к.э.н. О.Н. </a:t>
            </a:r>
            <a:r>
              <a:rPr lang="ru-RU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Калачикова</a:t>
            </a: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ru-RU" b="1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514725" y="1116088"/>
            <a:ext cx="344488" cy="201612"/>
          </a:xfrm>
          <a:prstGeom prst="rightArrow">
            <a:avLst>
              <a:gd name="adj1" fmla="val 50000"/>
              <a:gd name="adj2" fmla="val 4271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505200" y="1545288"/>
            <a:ext cx="344488" cy="201612"/>
          </a:xfrm>
          <a:prstGeom prst="rightArrow">
            <a:avLst>
              <a:gd name="adj1" fmla="val 50000"/>
              <a:gd name="adj2" fmla="val 4271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495675" y="3220363"/>
            <a:ext cx="344488" cy="201612"/>
          </a:xfrm>
          <a:prstGeom prst="rightArrow">
            <a:avLst>
              <a:gd name="adj1" fmla="val 50000"/>
              <a:gd name="adj2" fmla="val 4271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497263" y="5231288"/>
            <a:ext cx="344487" cy="201612"/>
          </a:xfrm>
          <a:prstGeom prst="rightArrow">
            <a:avLst>
              <a:gd name="adj1" fmla="val 50000"/>
              <a:gd name="adj2" fmla="val 42717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3479409" y="401934"/>
            <a:ext cx="8450902" cy="73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563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563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563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563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cap="all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При  разработке  методических рекомендаций  использованы:</a:t>
            </a:r>
          </a:p>
        </p:txBody>
      </p:sp>
      <p:sp>
        <p:nvSpPr>
          <p:cNvPr id="10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smtClean="0">
                <a:latin typeface="Calibri" panose="020F0502020204030204" pitchFamily="34" charset="0"/>
              </a:rPr>
              <a:t>0</a:t>
            </a: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4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450" y="955675"/>
            <a:ext cx="2947988" cy="460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Актуальность </a:t>
            </a:r>
            <a:endParaRPr lang="ru-RU" sz="3200" dirty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978442" y="1112391"/>
            <a:ext cx="7589520" cy="4923284"/>
          </a:xfrm>
        </p:spPr>
        <p:txBody>
          <a:bodyPr/>
          <a:lstStyle/>
          <a:p>
            <a:pPr marL="0" lvl="1" indent="0"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smtClean="0">
                <a:latin typeface="Calibri" panose="020F0502020204030204" pitchFamily="34" charset="0"/>
              </a:rPr>
              <a:t>0</a:t>
            </a: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5</a:t>
            </a:fld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4280" y="896035"/>
            <a:ext cx="75590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1. По </a:t>
            </a:r>
            <a:r>
              <a:rPr lang="ru-RU" sz="20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данным Федеральной службы государственной </a:t>
            </a:r>
            <a:r>
              <a:rPr lang="ru-RU" sz="2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статистики</a:t>
            </a:r>
            <a:endParaRPr lang="ru-RU" sz="20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РФ и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в Вологодской области психические расстройства, расстройства поведения,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болезни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нервной системы выступают ведущими причинами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инвалидизации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подрастающего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поколения.</a:t>
            </a:r>
          </a:p>
          <a:p>
            <a:pPr algn="just"/>
            <a:endParaRPr lang="ru-RU" sz="20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ru-RU" sz="20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Нервно-психическое </a:t>
            </a:r>
            <a:r>
              <a:rPr lang="ru-RU" sz="2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развитие –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неотъемлемая часть здоровья как ребенка, взрослого, так и общества в целом. И в личном, и в общественном плане нарушения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психоэмоциональной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сферы имеют не меньшую значимость, чем отклонения в соматическом статусе, так как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они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оказывает влияние на последующее развитие ребенка, достижение физического, интеллектуального и нравственного совершенства.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endParaRPr lang="ru-RU" sz="24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3549650" y="636588"/>
            <a:ext cx="82662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ru-RU" sz="2000" b="1" cap="all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Заболеваемость детей психическими расстройствами </a:t>
            </a:r>
            <a:endParaRPr lang="ru-RU" sz="2000" b="1" cap="all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ru-RU" sz="2000" b="1" cap="all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 расстройствами поведения </a:t>
            </a:r>
          </a:p>
          <a:p>
            <a:pPr algn="ctr" eaLnBrk="0" hangingPunc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</a:pPr>
            <a:r>
              <a:rPr lang="ru-RU" sz="20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sz="20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состоит под наблюдением на конец отчетного (</a:t>
            </a:r>
            <a:r>
              <a:rPr lang="ru-RU" sz="20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2014 года</a:t>
            </a:r>
            <a:r>
              <a:rPr lang="ru-RU" sz="20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ru-RU" sz="20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человек) </a:t>
            </a:r>
            <a:endParaRPr lang="ru-RU" sz="2000" i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549650" y="485775"/>
            <a:ext cx="840263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ru-RU" sz="2800">
              <a:solidFill>
                <a:schemeClr val="bg1"/>
              </a:solidFill>
            </a:endParaRPr>
          </a:p>
        </p:txBody>
      </p:sp>
      <p:graphicFrame>
        <p:nvGraphicFramePr>
          <p:cNvPr id="30265" name="Group 5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40504"/>
              </p:ext>
            </p:extLst>
          </p:nvPr>
        </p:nvGraphicFramePr>
        <p:xfrm>
          <a:off x="3650547" y="1771650"/>
          <a:ext cx="7968346" cy="430847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377538"/>
                <a:gridCol w="819397"/>
                <a:gridCol w="866899"/>
                <a:gridCol w="866898"/>
                <a:gridCol w="760021"/>
                <a:gridCol w="843148"/>
                <a:gridCol w="783772"/>
                <a:gridCol w="890649"/>
                <a:gridCol w="760024"/>
              </a:tblGrid>
              <a:tr h="84463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0-14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itchFamily="18" charset="0"/>
                          <a:cs typeface="Calibri" pitchFamily="34" charset="0"/>
                        </a:rPr>
                        <a:t>лет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15-17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0-14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15-17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0-14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15-17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0-14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15-17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82E2"/>
                    </a:solidFill>
                  </a:tcPr>
                </a:tc>
              </a:tr>
              <a:tr h="8446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РФ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189 836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74 118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187 476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70 812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183 873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68 507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186 669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66 676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42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СЗФО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18 874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6 906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19 740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6 907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20 246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6 719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20 252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6 898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938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1 945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1 076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1 771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1 063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1 556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929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1 548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937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30266" name="Прямоугольник 3"/>
          <p:cNvSpPr>
            <a:spLocks noChangeArrowheads="1"/>
          </p:cNvSpPr>
          <p:nvPr/>
        </p:nvSpPr>
        <p:spPr bwMode="auto">
          <a:xfrm>
            <a:off x="3657599" y="6159500"/>
            <a:ext cx="83359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600" i="1" dirty="0">
                <a:latin typeface="Calibri" panose="020F0502020204030204" pitchFamily="34" charset="0"/>
              </a:rPr>
              <a:t>Источник: Официальный сайт Федеральной службы государственной статистики. – Режим доступа: </a:t>
            </a:r>
            <a:r>
              <a:rPr lang="ru-RU" sz="1600" i="1" dirty="0" smtClean="0">
                <a:latin typeface="Calibri" panose="020F0502020204030204" pitchFamily="34" charset="0"/>
              </a:rPr>
              <a:t>www.gks.ru </a:t>
            </a:r>
            <a:endParaRPr lang="ru-RU" sz="1600" i="1" dirty="0">
              <a:latin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2505" y="1123950"/>
            <a:ext cx="3241964" cy="4600575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 spc="-6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itchFamily="34" charset="0"/>
              </a:defRPr>
            </a:lvl9pPr>
          </a:lstStyle>
          <a:p>
            <a:pPr eaLnBrk="1" hangingPunct="1"/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Комплексная оценка состояния здоровья детей и подростков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smtClean="0">
                <a:latin typeface="Calibri" panose="020F0502020204030204" pitchFamily="34" charset="0"/>
              </a:rPr>
              <a:t>0</a:t>
            </a: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6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Calibri" panose="020F0502020204030204" pitchFamily="34" charset="0"/>
              </a:rPr>
              <a:t>Для кого?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3670300" y="808038"/>
            <a:ext cx="7825014" cy="5284004"/>
          </a:xfrm>
        </p:spPr>
        <p:txBody>
          <a:bodyPr/>
          <a:lstStyle/>
          <a:p>
            <a:pPr marL="0" indent="0" algn="just" eaLnBrk="1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itchFamily="34" charset="0"/>
              </a:rPr>
              <a:t>Материалы </a:t>
            </a:r>
            <a:r>
              <a:rPr lang="ru-RU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itchFamily="34" charset="0"/>
              </a:rPr>
              <a:t>рекомендованы: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классным руководителям,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психологам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, </a:t>
            </a:r>
            <a:endParaRPr lang="ru-RU" sz="2200" dirty="0" smtClean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социальным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педагогам образовательных организаций. </a:t>
            </a:r>
            <a:endParaRPr lang="ru-RU" sz="2200" dirty="0" smtClean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marL="0" indent="0" algn="just" eaLnBrk="1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itchFamily="34" charset="0"/>
              </a:rPr>
              <a:t>Материалы могут быть </a:t>
            </a:r>
            <a:r>
              <a:rPr lang="ru-RU" sz="2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itchFamily="34" charset="0"/>
              </a:rPr>
              <a:t>использованы:</a:t>
            </a:r>
            <a:endParaRPr lang="ru-RU" sz="2400" b="1" dirty="0">
              <a:solidFill>
                <a:schemeClr val="accent1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при составлении психолого-педагогических заключений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                  и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характеристик для предоставления педиатрам, неврологам,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психиатрам,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при постановке диагноза по запросу родителей, администрации общеобразовательных школ.</a:t>
            </a:r>
          </a:p>
          <a:p>
            <a:pPr marL="0" indent="0" algn="just" eaLnBrk="1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itchFamily="34" charset="0"/>
              </a:rPr>
              <a:t>Методические рекомендации также будут полезны: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для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использования при  формировании здоровье-сберегающих программ для участников образовательного процесса.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820524" y="5670550"/>
            <a:ext cx="371475" cy="365125"/>
          </a:xfrm>
        </p:spPr>
        <p:txBody>
          <a:bodyPr lIns="0" tIns="0" rIns="0" bIns="0"/>
          <a:lstStyle/>
          <a:p>
            <a:pPr algn="ctr">
              <a:defRPr/>
            </a:pPr>
            <a:r>
              <a:rPr lang="ru-RU" sz="1600" dirty="0" smtClean="0">
                <a:latin typeface="Calibri" panose="020F0502020204030204" pitchFamily="34" charset="0"/>
              </a:rPr>
              <a:t>0</a:t>
            </a: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7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</a:rPr>
              <a:t>Основные термины </a:t>
            </a:r>
            <a:r>
              <a:rPr lang="ru-RU" sz="3200" dirty="0" smtClean="0">
                <a:latin typeface="Calibri" panose="020F0502020204030204" pitchFamily="34" charset="0"/>
              </a:rPr>
              <a:t/>
            </a:r>
            <a:br>
              <a:rPr lang="ru-RU" sz="3200" dirty="0" smtClean="0">
                <a:latin typeface="Calibri" panose="020F0502020204030204" pitchFamily="34" charset="0"/>
              </a:rPr>
            </a:br>
            <a:r>
              <a:rPr lang="ru-RU" sz="3200" dirty="0" smtClean="0">
                <a:latin typeface="Calibri" panose="020F0502020204030204" pitchFamily="34" charset="0"/>
              </a:rPr>
              <a:t>и </a:t>
            </a:r>
            <a:r>
              <a:rPr lang="ru-RU" sz="3200" dirty="0">
                <a:latin typeface="Calibri" panose="020F0502020204030204" pitchFamily="34" charset="0"/>
              </a:rPr>
              <a:t>определения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3581400" y="2261937"/>
            <a:ext cx="7815263" cy="4435746"/>
          </a:xfrm>
        </p:spPr>
        <p:txBody>
          <a:bodyPr anchor="t"/>
          <a:lstStyle/>
          <a:p>
            <a:pPr indent="0" algn="just">
              <a:lnSpc>
                <a:spcPct val="10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Нервно-психическое </a:t>
            </a:r>
            <a:r>
              <a:rPr lang="ru-RU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развитие</a:t>
            </a:r>
            <a:r>
              <a:rPr lang="ru-RU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развитие эмоций, интеллекта, воли, способностей, потребностей, характера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indent="0" algn="just">
              <a:lnSpc>
                <a:spcPct val="10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Адаптационный </a:t>
            </a:r>
            <a:r>
              <a:rPr lang="ru-RU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подход </a:t>
            </a:r>
            <a:endParaRPr lang="ru-RU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быть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нормальным значит быть приспособленным, </a:t>
            </a:r>
            <a:r>
              <a:rPr lang="ru-RU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адапти-рованным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indent="0" algn="just">
              <a:lnSpc>
                <a:spcPct val="100000"/>
              </a:lnSpc>
              <a:buFont typeface="Wingdings 2" pitchFamily="18" charset="2"/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3763963" y="597395"/>
            <a:ext cx="769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None/>
            </a:pPr>
            <a:r>
              <a:rPr lang="ru-RU" sz="20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Младший школьный возраст </a:t>
            </a:r>
            <a:endParaRPr lang="ru-RU" sz="2000" b="1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0"/>
              </a:spcBef>
              <a:buClr>
                <a:schemeClr val="accent1"/>
              </a:buClr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– период жизни ребенка от 6-7 до 10 лет, когда он проходит обучение в начальных классах (I-IV классы) современной школы.</a:t>
            </a: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smtClean="0">
                <a:latin typeface="Calibri" panose="020F0502020204030204" pitchFamily="34" charset="0"/>
              </a:rPr>
              <a:t>0</a:t>
            </a: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8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05" y="1123950"/>
            <a:ext cx="3241964" cy="4600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Комплексная оценка состояния здоровья детей и подростков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3676402" y="902173"/>
            <a:ext cx="7866414" cy="509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Наличие </a:t>
            </a:r>
            <a:r>
              <a:rPr lang="ru-RU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или отсутствие заболеваний </a:t>
            </a:r>
            <a:r>
              <a:rPr lang="ru-RU" dirty="0">
                <a:latin typeface="Calibri" pitchFamily="34" charset="0"/>
                <a:cs typeface="Calibri" pitchFamily="34" charset="0"/>
              </a:rPr>
              <a:t>– уровень функционального состояния основных систем организма, соответствующий показатель – распределение по группам здоровья. Оценка состояния здоровья дается на момент обследования.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Степень </a:t>
            </a:r>
            <a:r>
              <a:rPr lang="ru-RU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сопротивляемости организма неблагоприятным воздействиям </a:t>
            </a:r>
            <a:r>
              <a:rPr lang="ru-RU" dirty="0">
                <a:latin typeface="Calibri" pitchFamily="34" charset="0"/>
                <a:cs typeface="Calibri" pitchFamily="34" charset="0"/>
              </a:rPr>
              <a:t>характеризует такой показатель как «кратность заболеваемости». Наличие или отсутствие заболеваний, частота острых заболеваний (в том числе и обострений хронических болезней) за предыдущий год определяется при врачебном осмотре с участием специалистов.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ru-RU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Соответствующее </a:t>
            </a:r>
            <a:r>
              <a:rPr lang="ru-RU" b="1" u="sng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возрасту нервно-психическое психическое развитие. </a:t>
            </a:r>
            <a:r>
              <a:rPr lang="ru-RU" u="sng" dirty="0">
                <a:latin typeface="Calibri" pitchFamily="34" charset="0"/>
                <a:cs typeface="Calibri" pitchFamily="34" charset="0"/>
              </a:rPr>
              <a:t>Уровень достигнутого психического развития обычно устанавливается детским психоневрологом, принимающим участие в осмотре.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Соответствующее </a:t>
            </a:r>
            <a:r>
              <a:rPr lang="ru-RU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возрасту физическое развитие. </a:t>
            </a:r>
            <a:r>
              <a:rPr lang="ru-RU" dirty="0">
                <a:latin typeface="Calibri" pitchFamily="34" charset="0"/>
                <a:cs typeface="Calibri" pitchFamily="34" charset="0"/>
              </a:rPr>
              <a:t>Уровень и степень гармоничности физического развития определятся </a:t>
            </a:r>
            <a:r>
              <a:rPr lang="ru-RU" dirty="0" err="1" smtClean="0">
                <a:latin typeface="Calibri" pitchFamily="34" charset="0"/>
                <a:cs typeface="Calibri" pitchFamily="34" charset="0"/>
              </a:rPr>
              <a:t>антропометри-ческими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исследованиями с использованием региональных стандартов физического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развития.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11820524" y="5670550"/>
            <a:ext cx="371475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accent1"/>
                </a:solidFill>
                <a:latin typeface="Corbe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smtClean="0">
                <a:latin typeface="Calibri" panose="020F0502020204030204" pitchFamily="34" charset="0"/>
              </a:rPr>
              <a:t>0</a:t>
            </a:r>
            <a:fld id="{69A072A8-90D7-4909-8FE2-774F6050D602}" type="slidenum">
              <a:rPr lang="ru-RU" sz="1600" smtClean="0">
                <a:latin typeface="Calibri" panose="020F0502020204030204" pitchFamily="34" charset="0"/>
              </a:rPr>
              <a:pPr algn="ctr">
                <a:defRPr/>
              </a:pPr>
              <a:t>9</a:t>
            </a:fld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Рам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1164</TotalTime>
  <Words>1080</Words>
  <Application>Microsoft Office PowerPoint</Application>
  <PresentationFormat>Произвольный</PresentationFormat>
  <Paragraphs>218</Paragraphs>
  <Slides>17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Рама</vt:lpstr>
      <vt:lpstr>Использование методических рекомендаций «Адаптационный подход к оценке нервно-психического развития детей младшего школьного возраста»   как элемента межведомственного взаимодействия специалистов на уровне образовательных и медицинских организаций </vt:lpstr>
      <vt:lpstr>Цель</vt:lpstr>
      <vt:lpstr>Презентация PowerPoint</vt:lpstr>
      <vt:lpstr>Информационная  база</vt:lpstr>
      <vt:lpstr>Актуальность </vt:lpstr>
      <vt:lpstr>Презентация PowerPoint</vt:lpstr>
      <vt:lpstr>Для кого?</vt:lpstr>
      <vt:lpstr>Основные термины  и определения</vt:lpstr>
      <vt:lpstr>Комплексная оценка состояния здоровья детей и подростков</vt:lpstr>
      <vt:lpstr>Подходы к пониманию  нервно-психического развития</vt:lpstr>
      <vt:lpstr>Подходы к пониманию  нервно-психического развития</vt:lpstr>
      <vt:lpstr>Критерии нервно-психического развития ребенка  (адаптационный подход)</vt:lpstr>
      <vt:lpstr>Учебное  пособие </vt:lpstr>
      <vt:lpstr>Механизм взаимодействия специалистов на доврачебном этапе оценки НПР детей младшего школьного возраста  в образовательной организации</vt:lpstr>
      <vt:lpstr>Функционал специалистов образовательной организации  на доврачебном этапе оценки НПР детей младшего школьного возраста </vt:lpstr>
      <vt:lpstr>Механизм межведомственного взаимодействия медицинской и общеобразовательной организации при оценке НПР детей младшего школьного возраста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и экономические  последствия рискованного деструктивного поведения подростков</dc:title>
  <dc:creator>Лейла Фахрадова</dc:creator>
  <cp:lastModifiedBy>Ирина Н. Разварина</cp:lastModifiedBy>
  <cp:revision>101</cp:revision>
  <cp:lastPrinted>2017-04-12T06:31:12Z</cp:lastPrinted>
  <dcterms:created xsi:type="dcterms:W3CDTF">2016-06-19T13:29:08Z</dcterms:created>
  <dcterms:modified xsi:type="dcterms:W3CDTF">2017-04-12T08:34:28Z</dcterms:modified>
</cp:coreProperties>
</file>